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2" r:id="rId2"/>
  </p:sldMasterIdLst>
  <p:notesMasterIdLst>
    <p:notesMasterId r:id="rId48"/>
  </p:notesMasterIdLst>
  <p:handoutMasterIdLst>
    <p:handoutMasterId r:id="rId49"/>
  </p:handoutMasterIdLst>
  <p:sldIdLst>
    <p:sldId id="393" r:id="rId3"/>
    <p:sldId id="258" r:id="rId4"/>
    <p:sldId id="455" r:id="rId5"/>
    <p:sldId id="454" r:id="rId6"/>
    <p:sldId id="400" r:id="rId7"/>
    <p:sldId id="262" r:id="rId8"/>
    <p:sldId id="406" r:id="rId9"/>
    <p:sldId id="271" r:id="rId10"/>
    <p:sldId id="374" r:id="rId11"/>
    <p:sldId id="274" r:id="rId12"/>
    <p:sldId id="304" r:id="rId13"/>
    <p:sldId id="279" r:id="rId14"/>
    <p:sldId id="281" r:id="rId15"/>
    <p:sldId id="283" r:id="rId16"/>
    <p:sldId id="285" r:id="rId17"/>
    <p:sldId id="287" r:id="rId18"/>
    <p:sldId id="408" r:id="rId19"/>
    <p:sldId id="409" r:id="rId20"/>
    <p:sldId id="410" r:id="rId21"/>
    <p:sldId id="411" r:id="rId22"/>
    <p:sldId id="415" r:id="rId23"/>
    <p:sldId id="456" r:id="rId24"/>
    <p:sldId id="420" r:id="rId25"/>
    <p:sldId id="421" r:id="rId26"/>
    <p:sldId id="423" r:id="rId27"/>
    <p:sldId id="424" r:id="rId28"/>
    <p:sldId id="427" r:id="rId29"/>
    <p:sldId id="428" r:id="rId30"/>
    <p:sldId id="431" r:id="rId31"/>
    <p:sldId id="453" r:id="rId32"/>
    <p:sldId id="458" r:id="rId33"/>
    <p:sldId id="432" r:id="rId34"/>
    <p:sldId id="457" r:id="rId35"/>
    <p:sldId id="437" r:id="rId36"/>
    <p:sldId id="438" r:id="rId37"/>
    <p:sldId id="439" r:id="rId38"/>
    <p:sldId id="440" r:id="rId39"/>
    <p:sldId id="441" r:id="rId40"/>
    <p:sldId id="442" r:id="rId41"/>
    <p:sldId id="444" r:id="rId42"/>
    <p:sldId id="446" r:id="rId43"/>
    <p:sldId id="447" r:id="rId44"/>
    <p:sldId id="449" r:id="rId45"/>
    <p:sldId id="450" r:id="rId46"/>
    <p:sldId id="452" r:id="rId47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600" b="1" kern="1200">
        <a:solidFill>
          <a:srgbClr val="006B7B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600" b="1" kern="1200">
        <a:solidFill>
          <a:srgbClr val="006B7B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600" b="1" kern="1200">
        <a:solidFill>
          <a:srgbClr val="006B7B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600" b="1" kern="1200">
        <a:solidFill>
          <a:srgbClr val="006B7B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600" b="1" kern="1200">
        <a:solidFill>
          <a:srgbClr val="006B7B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b="1" kern="1200">
        <a:solidFill>
          <a:srgbClr val="006B7B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b="1" kern="1200">
        <a:solidFill>
          <a:srgbClr val="006B7B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b="1" kern="1200">
        <a:solidFill>
          <a:srgbClr val="006B7B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b="1" kern="1200">
        <a:solidFill>
          <a:srgbClr val="006B7B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8" autoAdjust="0"/>
    <p:restoredTop sz="84778" autoAdjust="0"/>
  </p:normalViewPr>
  <p:slideViewPr>
    <p:cSldViewPr snapToGrid="0">
      <p:cViewPr varScale="1">
        <p:scale>
          <a:sx n="70" d="100"/>
          <a:sy n="70" d="100"/>
        </p:scale>
        <p:origin x="24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486" cy="494762"/>
          </a:xfrm>
          <a:prstGeom prst="rect">
            <a:avLst/>
          </a:prstGeom>
        </p:spPr>
        <p:txBody>
          <a:bodyPr vert="horz" lIns="88093" tIns="44047" rIns="88093" bIns="44047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496" y="1"/>
            <a:ext cx="2944486" cy="494762"/>
          </a:xfrm>
          <a:prstGeom prst="rect">
            <a:avLst/>
          </a:prstGeom>
        </p:spPr>
        <p:txBody>
          <a:bodyPr vert="horz" lIns="88093" tIns="44047" rIns="88093" bIns="44047" rtlCol="0"/>
          <a:lstStyle>
            <a:lvl1pPr algn="r">
              <a:defRPr sz="1200"/>
            </a:lvl1pPr>
          </a:lstStyle>
          <a:p>
            <a:pPr>
              <a:defRPr/>
            </a:pPr>
            <a:fld id="{8FBBC053-0077-49F4-8130-54803D064214}" type="datetimeFigureOut">
              <a:rPr lang="de-DE"/>
              <a:pPr>
                <a:defRPr/>
              </a:pPr>
              <a:t>20.01.2017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9701"/>
            <a:ext cx="2944486" cy="494762"/>
          </a:xfrm>
          <a:prstGeom prst="rect">
            <a:avLst/>
          </a:prstGeom>
        </p:spPr>
        <p:txBody>
          <a:bodyPr vert="horz" lIns="88093" tIns="44047" rIns="88093" bIns="4404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496" y="9409701"/>
            <a:ext cx="2944486" cy="494762"/>
          </a:xfrm>
          <a:prstGeom prst="rect">
            <a:avLst/>
          </a:prstGeom>
        </p:spPr>
        <p:txBody>
          <a:bodyPr vert="horz" lIns="88093" tIns="44047" rIns="88093" bIns="44047" rtlCol="0" anchor="b"/>
          <a:lstStyle>
            <a:lvl1pPr algn="r">
              <a:defRPr sz="1200"/>
            </a:lvl1pPr>
          </a:lstStyle>
          <a:p>
            <a:pPr>
              <a:defRPr/>
            </a:pPr>
            <a:fld id="{B95DAADE-F569-428A-BA63-94B5E51C0A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70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486" cy="49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defTabSz="954344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496" y="1"/>
            <a:ext cx="2944486" cy="49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algn="r" defTabSz="954344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47" y="4704850"/>
            <a:ext cx="5436208" cy="445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701"/>
            <a:ext cx="2944486" cy="49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defTabSz="954344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496" y="9409701"/>
            <a:ext cx="2944486" cy="49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algn="r" defTabSz="954344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AF65F8A-D4C8-4817-9E76-1B585706B3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119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5758" indent="-275292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166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1633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2099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22566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63032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03499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43965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2D583C-0A2F-4BB1-A203-3DDE6B291231}" type="slidenum">
              <a:rPr lang="de-DE" altLang="de-DE" sz="1300"/>
              <a:pPr eaLnBrk="1" hangingPunct="1">
                <a:spcBef>
                  <a:spcPct val="0"/>
                </a:spcBef>
              </a:pPr>
              <a:t>6</a:t>
            </a:fld>
            <a:endParaRPr lang="de-DE" altLang="de-DE" sz="13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/>
          </a:p>
          <a:p>
            <a:pPr eaLnBrk="1" hangingPunct="1"/>
            <a:r>
              <a:rPr lang="de-DE" altLang="de-DE" b="1"/>
              <a:t>Schon immer versuchten Menschen sich vor Witterung und Feuchtigkeit zu schützen.</a:t>
            </a:r>
          </a:p>
        </p:txBody>
      </p:sp>
    </p:spTree>
    <p:extLst>
      <p:ext uri="{BB962C8B-B14F-4D97-AF65-F5344CB8AC3E}">
        <p14:creationId xmlns:p14="http://schemas.microsoft.com/office/powerpoint/2010/main" val="3660733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5758" indent="-275292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166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1633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2099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22566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63032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03499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43965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03C1AB-1613-4E69-9AE3-344E963A8951}" type="slidenum">
              <a:rPr lang="de-DE" altLang="de-DE" sz="1300"/>
              <a:pPr eaLnBrk="1" hangingPunct="1">
                <a:spcBef>
                  <a:spcPct val="0"/>
                </a:spcBef>
              </a:pPr>
              <a:t>16</a:t>
            </a:fld>
            <a:endParaRPr lang="de-DE" altLang="de-DE" sz="13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b="1" dirty="0"/>
          </a:p>
          <a:p>
            <a:pPr eaLnBrk="1" hangingPunct="1"/>
            <a:r>
              <a:rPr lang="en-US" altLang="de-DE" b="1" dirty="0" err="1"/>
              <a:t>Neubaufeuchte</a:t>
            </a:r>
            <a:endParaRPr lang="en-US" altLang="de-DE" b="1" dirty="0"/>
          </a:p>
          <a:p>
            <a:pPr eaLnBrk="1" hangingPunct="1"/>
            <a:r>
              <a:rPr lang="en-US" altLang="de-DE" dirty="0"/>
              <a:t>- </a:t>
            </a:r>
            <a:r>
              <a:rPr lang="en-US" altLang="de-DE" dirty="0" err="1"/>
              <a:t>Beim</a:t>
            </a:r>
            <a:r>
              <a:rPr lang="en-US" altLang="de-DE" dirty="0"/>
              <a:t> </a:t>
            </a:r>
            <a:r>
              <a:rPr lang="en-US" altLang="de-DE" dirty="0" err="1"/>
              <a:t>Neubau</a:t>
            </a:r>
            <a:r>
              <a:rPr lang="en-US" altLang="de-DE" dirty="0"/>
              <a:t> </a:t>
            </a:r>
            <a:r>
              <a:rPr lang="en-US" altLang="de-DE" dirty="0" err="1"/>
              <a:t>eines</a:t>
            </a:r>
            <a:r>
              <a:rPr lang="en-US" altLang="de-DE" dirty="0"/>
              <a:t> </a:t>
            </a:r>
            <a:r>
              <a:rPr lang="en-US" altLang="de-DE" dirty="0" err="1"/>
              <a:t>Hauses</a:t>
            </a:r>
            <a:r>
              <a:rPr lang="en-US" altLang="de-DE" dirty="0"/>
              <a:t> </a:t>
            </a:r>
            <a:r>
              <a:rPr lang="en-US" altLang="de-DE" dirty="0" err="1"/>
              <a:t>werden</a:t>
            </a:r>
            <a:r>
              <a:rPr lang="en-US" altLang="de-DE" dirty="0"/>
              <a:t> ca. 90l/m² </a:t>
            </a:r>
            <a:r>
              <a:rPr lang="en-US" altLang="de-DE" dirty="0" err="1"/>
              <a:t>Grundfläche</a:t>
            </a:r>
            <a:r>
              <a:rPr lang="en-US" altLang="de-DE" dirty="0"/>
              <a:t> “</a:t>
            </a:r>
            <a:r>
              <a:rPr lang="en-US" altLang="de-DE" dirty="0" err="1"/>
              <a:t>verbaut</a:t>
            </a:r>
            <a:r>
              <a:rPr lang="en-US" altLang="de-DE" dirty="0"/>
              <a:t>”</a:t>
            </a:r>
          </a:p>
          <a:p>
            <a:pPr eaLnBrk="1" hangingPunct="1"/>
            <a:r>
              <a:rPr lang="en-US" altLang="de-DE" dirty="0"/>
              <a:t>	</a:t>
            </a:r>
            <a:r>
              <a:rPr lang="en-US" altLang="de-DE" dirty="0" err="1"/>
              <a:t>Bsp</a:t>
            </a:r>
            <a:r>
              <a:rPr lang="en-US" altLang="de-DE" dirty="0"/>
              <a:t>: 150m² </a:t>
            </a:r>
            <a:r>
              <a:rPr lang="en-US" altLang="de-DE" dirty="0" err="1"/>
              <a:t>Neubau</a:t>
            </a:r>
            <a:r>
              <a:rPr lang="en-US" altLang="de-DE" dirty="0"/>
              <a:t> =&gt; 13.500 l Wasser</a:t>
            </a:r>
          </a:p>
          <a:p>
            <a:pPr eaLnBrk="1" hangingPunct="1"/>
            <a:r>
              <a:rPr lang="en-US" altLang="de-DE" dirty="0" err="1"/>
              <a:t>Ein</a:t>
            </a:r>
            <a:r>
              <a:rPr lang="en-US" altLang="de-DE" dirty="0"/>
              <a:t> </a:t>
            </a:r>
            <a:r>
              <a:rPr lang="en-US" altLang="de-DE" dirty="0" err="1"/>
              <a:t>Teil</a:t>
            </a:r>
            <a:r>
              <a:rPr lang="en-US" altLang="de-DE" dirty="0"/>
              <a:t> des </a:t>
            </a:r>
            <a:r>
              <a:rPr lang="en-US" altLang="de-DE" dirty="0" err="1"/>
              <a:t>Wassers</a:t>
            </a:r>
            <a:r>
              <a:rPr lang="en-US" altLang="de-DE" dirty="0"/>
              <a:t> </a:t>
            </a:r>
            <a:r>
              <a:rPr lang="en-US" altLang="de-DE" dirty="0" err="1"/>
              <a:t>wird</a:t>
            </a:r>
            <a:r>
              <a:rPr lang="en-US" altLang="de-DE" dirty="0"/>
              <a:t> </a:t>
            </a:r>
            <a:r>
              <a:rPr lang="en-US" altLang="de-DE" dirty="0" err="1"/>
              <a:t>bei</a:t>
            </a:r>
            <a:r>
              <a:rPr lang="en-US" altLang="de-DE" dirty="0"/>
              <a:t> den </a:t>
            </a:r>
            <a:r>
              <a:rPr lang="en-US" altLang="de-DE" dirty="0" err="1"/>
              <a:t>Erhärtungsprozessen</a:t>
            </a:r>
            <a:r>
              <a:rPr lang="en-US" altLang="de-DE" dirty="0"/>
              <a:t> </a:t>
            </a:r>
            <a:r>
              <a:rPr lang="en-US" altLang="de-DE" dirty="0" err="1"/>
              <a:t>chemisch</a:t>
            </a:r>
            <a:r>
              <a:rPr lang="en-US" altLang="de-DE" dirty="0"/>
              <a:t> </a:t>
            </a:r>
            <a:r>
              <a:rPr lang="en-US" altLang="de-DE" dirty="0" err="1"/>
              <a:t>gebunden</a:t>
            </a:r>
            <a:r>
              <a:rPr lang="en-US" altLang="de-DE" dirty="0"/>
              <a:t>. Der </a:t>
            </a:r>
            <a:r>
              <a:rPr lang="en-US" altLang="de-DE" dirty="0" err="1"/>
              <a:t>andere</a:t>
            </a:r>
            <a:r>
              <a:rPr lang="en-US" altLang="de-DE" dirty="0"/>
              <a:t> </a:t>
            </a:r>
            <a:r>
              <a:rPr lang="en-US" altLang="de-DE" dirty="0" err="1"/>
              <a:t>Teil</a:t>
            </a:r>
            <a:r>
              <a:rPr lang="en-US" altLang="de-DE" dirty="0"/>
              <a:t> muss </a:t>
            </a:r>
            <a:r>
              <a:rPr lang="en-US" altLang="de-DE" dirty="0" err="1"/>
              <a:t>entweichen</a:t>
            </a:r>
            <a:r>
              <a:rPr lang="en-US" altLang="de-DE" dirty="0"/>
              <a:t>.</a:t>
            </a:r>
          </a:p>
          <a:p>
            <a:pPr eaLnBrk="1" hangingPunct="1"/>
            <a:r>
              <a:rPr lang="en-US" altLang="de-DE" dirty="0"/>
              <a:t>- In der </a:t>
            </a:r>
            <a:r>
              <a:rPr lang="en-US" altLang="de-DE" dirty="0" err="1"/>
              <a:t>Bauphase</a:t>
            </a:r>
            <a:r>
              <a:rPr lang="en-US" altLang="de-DE" dirty="0"/>
              <a:t> </a:t>
            </a:r>
            <a:r>
              <a:rPr lang="en-US" altLang="de-DE" dirty="0" err="1"/>
              <a:t>sind</a:t>
            </a:r>
            <a:r>
              <a:rPr lang="en-US" altLang="de-DE" dirty="0"/>
              <a:t> </a:t>
            </a:r>
            <a:r>
              <a:rPr lang="en-US" altLang="de-DE" dirty="0" err="1"/>
              <a:t>Baumaterialien</a:t>
            </a:r>
            <a:r>
              <a:rPr lang="en-US" altLang="de-DE" dirty="0"/>
              <a:t> und der </a:t>
            </a:r>
            <a:r>
              <a:rPr lang="en-US" altLang="de-DE" dirty="0" err="1"/>
              <a:t>errichtete</a:t>
            </a:r>
            <a:r>
              <a:rPr lang="en-US" altLang="de-DE" dirty="0"/>
              <a:t> </a:t>
            </a:r>
            <a:r>
              <a:rPr lang="en-US" altLang="de-DE" dirty="0" err="1"/>
              <a:t>Rohbau</a:t>
            </a:r>
            <a:r>
              <a:rPr lang="en-US" altLang="de-DE" dirty="0"/>
              <a:t> </a:t>
            </a:r>
            <a:r>
              <a:rPr lang="en-US" altLang="de-DE" dirty="0" err="1"/>
              <a:t>ein</a:t>
            </a:r>
            <a:r>
              <a:rPr lang="en-US" altLang="de-DE" dirty="0"/>
              <a:t> </a:t>
            </a:r>
            <a:r>
              <a:rPr lang="en-US" altLang="de-DE" dirty="0" err="1"/>
              <a:t>Zeit</a:t>
            </a:r>
            <a:r>
              <a:rPr lang="en-US" altLang="de-DE" dirty="0"/>
              <a:t> </a:t>
            </a:r>
            <a:r>
              <a:rPr lang="en-US" altLang="de-DE" dirty="0" err="1"/>
              <a:t>lang</a:t>
            </a:r>
            <a:r>
              <a:rPr lang="en-US" altLang="de-DE" dirty="0"/>
              <a:t> der </a:t>
            </a:r>
            <a:r>
              <a:rPr lang="en-US" altLang="de-DE" dirty="0" err="1"/>
              <a:t>Witterung</a:t>
            </a:r>
            <a:r>
              <a:rPr lang="en-US" altLang="de-DE" dirty="0"/>
              <a:t> </a:t>
            </a:r>
            <a:r>
              <a:rPr lang="en-US" altLang="de-DE" dirty="0" err="1"/>
              <a:t>ausgesetzt</a:t>
            </a:r>
            <a:r>
              <a:rPr lang="en-US" altLang="de-DE" dirty="0"/>
              <a:t>.</a:t>
            </a:r>
          </a:p>
          <a:p>
            <a:pPr eaLnBrk="1" hangingPunct="1"/>
            <a:endParaRPr lang="en-US" altLang="de-DE" dirty="0"/>
          </a:p>
          <a:p>
            <a:pPr eaLnBrk="1" hangingPunct="1"/>
            <a:endParaRPr lang="en-US" altLang="de-DE" dirty="0"/>
          </a:p>
          <a:p>
            <a:pPr eaLnBrk="1" hangingPunct="1"/>
            <a:endParaRPr lang="en-US" altLang="de-DE" dirty="0"/>
          </a:p>
          <a:p>
            <a:pPr eaLnBrk="1" hangingPunct="1"/>
            <a:endParaRPr lang="en-US" altLang="de-DE" dirty="0"/>
          </a:p>
          <a:p>
            <a:pPr eaLnBrk="1" hangingPunct="1"/>
            <a:endParaRPr lang="en-US" altLang="de-DE" dirty="0"/>
          </a:p>
          <a:p>
            <a:pPr eaLnBrk="1" hangingPunct="1"/>
            <a:endParaRPr lang="de-DE" altLang="de-DE" dirty="0"/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97701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5758" indent="-275292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166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1633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2099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22566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63032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03499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43965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98524C-68F1-48EC-8547-C605F640A0DE}" type="slidenum">
              <a:rPr lang="de-DE" altLang="de-DE" sz="1300"/>
              <a:pPr eaLnBrk="1" hangingPunct="1">
                <a:spcBef>
                  <a:spcPct val="0"/>
                </a:spcBef>
              </a:pPr>
              <a:t>8</a:t>
            </a:fld>
            <a:endParaRPr lang="de-DE" altLang="de-DE" sz="13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 dirty="0"/>
          </a:p>
          <a:p>
            <a:pPr eaLnBrk="1" hangingPunct="1"/>
            <a:r>
              <a:rPr lang="de-DE" altLang="de-DE" b="1" dirty="0"/>
              <a:t>Übersicht: Die acht Arten der Feuchtigkeitszufuhr an Gebäuden</a:t>
            </a:r>
          </a:p>
          <a:p>
            <a:pPr eaLnBrk="1" hangingPunct="1"/>
            <a:endParaRPr lang="de-DE" altLang="de-DE" b="1" dirty="0"/>
          </a:p>
          <a:p>
            <a:pPr eaLnBrk="1" hangingPunct="1"/>
            <a:r>
              <a:rPr lang="de-DE" altLang="de-DE" dirty="0"/>
              <a:t>1. Schlagregen</a:t>
            </a:r>
          </a:p>
          <a:p>
            <a:pPr eaLnBrk="1" hangingPunct="1"/>
            <a:r>
              <a:rPr lang="de-DE" altLang="de-DE" dirty="0"/>
              <a:t>2. Spitzwasser im Sockelbereich</a:t>
            </a:r>
          </a:p>
          <a:p>
            <a:pPr eaLnBrk="1" hangingPunct="1"/>
            <a:r>
              <a:rPr lang="de-DE" altLang="de-DE" dirty="0"/>
              <a:t>3. Aufsteigende Feuchtigkeit</a:t>
            </a:r>
          </a:p>
          <a:p>
            <a:pPr eaLnBrk="1" hangingPunct="1"/>
            <a:r>
              <a:rPr lang="de-DE" altLang="de-DE" dirty="0"/>
              <a:t>4. Sicker-, Hang uns Schichtenwasser</a:t>
            </a:r>
          </a:p>
          <a:p>
            <a:pPr eaLnBrk="1" hangingPunct="1"/>
            <a:r>
              <a:rPr lang="de-DE" altLang="de-DE" dirty="0"/>
              <a:t>5. Wasserführende, haustechnische Einrichtungen</a:t>
            </a:r>
          </a:p>
          <a:p>
            <a:pPr eaLnBrk="1" hangingPunct="1"/>
            <a:r>
              <a:rPr lang="de-DE" altLang="de-DE" dirty="0"/>
              <a:t>6. Hygroskopische Feuchtigkeit</a:t>
            </a:r>
          </a:p>
          <a:p>
            <a:pPr eaLnBrk="1" hangingPunct="1"/>
            <a:r>
              <a:rPr lang="de-DE" altLang="de-DE" dirty="0"/>
              <a:t>7. Kondensation</a:t>
            </a:r>
          </a:p>
          <a:p>
            <a:pPr eaLnBrk="1" hangingPunct="1"/>
            <a:r>
              <a:rPr lang="de-DE" altLang="de-DE" dirty="0"/>
              <a:t>8. Neubaufeuchte</a:t>
            </a:r>
          </a:p>
          <a:p>
            <a:pPr eaLnBrk="1" hangingPunct="1"/>
            <a:endParaRPr lang="de-DE" altLang="de-DE" dirty="0"/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56011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5758" indent="-275292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166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1633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2099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22566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63032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03499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43965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1C2EAF-E573-4F91-BB18-C545CD355C21}" type="slidenum">
              <a:rPr lang="de-DE" altLang="de-DE" sz="1300"/>
              <a:pPr eaLnBrk="1" hangingPunct="1">
                <a:spcBef>
                  <a:spcPct val="0"/>
                </a:spcBef>
              </a:pPr>
              <a:t>9</a:t>
            </a:fld>
            <a:endParaRPr lang="de-DE" altLang="de-DE" sz="13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/>
          </a:p>
          <a:p>
            <a:pPr eaLnBrk="1" hangingPunct="1"/>
            <a:r>
              <a:rPr lang="de-DE" altLang="de-DE" b="1"/>
              <a:t>Übersicht: Die acht Arten der Feuchtigkeitszufuhr an Gebäuden</a:t>
            </a:r>
          </a:p>
          <a:p>
            <a:pPr eaLnBrk="1" hangingPunct="1"/>
            <a:endParaRPr lang="de-DE" altLang="de-DE" b="1"/>
          </a:p>
          <a:p>
            <a:pPr eaLnBrk="1" hangingPunct="1"/>
            <a:r>
              <a:rPr lang="de-DE" altLang="de-DE"/>
              <a:t>1. Schlagregen</a:t>
            </a:r>
          </a:p>
          <a:p>
            <a:pPr eaLnBrk="1" hangingPunct="1"/>
            <a:r>
              <a:rPr lang="de-DE" altLang="de-DE"/>
              <a:t>2. Spitzwasser im Sockelbereich</a:t>
            </a:r>
          </a:p>
          <a:p>
            <a:pPr eaLnBrk="1" hangingPunct="1"/>
            <a:r>
              <a:rPr lang="de-DE" altLang="de-DE"/>
              <a:t>3. Aufsteigende Feuchtigkeit</a:t>
            </a:r>
          </a:p>
          <a:p>
            <a:pPr eaLnBrk="1" hangingPunct="1"/>
            <a:r>
              <a:rPr lang="de-DE" altLang="de-DE"/>
              <a:t>4. Sicker-, Hang uns Schichtenwasser</a:t>
            </a:r>
          </a:p>
          <a:p>
            <a:pPr eaLnBrk="1" hangingPunct="1"/>
            <a:r>
              <a:rPr lang="de-DE" altLang="de-DE"/>
              <a:t>5. Wasserführende, haustechnische Einrichtungen</a:t>
            </a:r>
          </a:p>
          <a:p>
            <a:pPr eaLnBrk="1" hangingPunct="1"/>
            <a:r>
              <a:rPr lang="de-DE" altLang="de-DE"/>
              <a:t>6. Hygroskopische Feuchtigkeit</a:t>
            </a:r>
          </a:p>
          <a:p>
            <a:pPr eaLnBrk="1" hangingPunct="1"/>
            <a:r>
              <a:rPr lang="de-DE" altLang="de-DE"/>
              <a:t>7. Kondensation</a:t>
            </a:r>
          </a:p>
          <a:p>
            <a:pPr eaLnBrk="1" hangingPunct="1"/>
            <a:r>
              <a:rPr lang="de-DE" altLang="de-DE"/>
              <a:t>8. Neubaufeuchte</a:t>
            </a:r>
          </a:p>
          <a:p>
            <a:pPr eaLnBrk="1" hangingPunct="1"/>
            <a:endParaRPr lang="de-DE" altLang="de-DE"/>
          </a:p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2914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5758" indent="-275292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166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1633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2099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22566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63032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03499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43965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71B446-6D45-486E-A499-113EF71D68B3}" type="slidenum">
              <a:rPr lang="de-DE" altLang="de-DE" sz="1300"/>
              <a:pPr eaLnBrk="1" hangingPunct="1">
                <a:spcBef>
                  <a:spcPct val="0"/>
                </a:spcBef>
              </a:pPr>
              <a:t>10</a:t>
            </a:fld>
            <a:endParaRPr lang="de-DE" altLang="de-DE" sz="13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/>
          </a:p>
          <a:p>
            <a:pPr eaLnBrk="1" hangingPunct="1"/>
            <a:r>
              <a:rPr lang="de-DE" altLang="de-DE" b="1"/>
              <a:t>Feuchtigkeitszufuhr im Sockelbereich</a:t>
            </a:r>
          </a:p>
          <a:p>
            <a:pPr eaLnBrk="1" hangingPunct="1"/>
            <a:endParaRPr lang="de-DE" altLang="de-DE" b="1"/>
          </a:p>
          <a:p>
            <a:pPr eaLnBrk="1" hangingPunct="1"/>
            <a:r>
              <a:rPr lang="de-DE" altLang="de-DE"/>
              <a:t>- Durch Spritzwasser und Schlagregen muss der Sockelbereich eines Gebäudes besonders geschützt werden.</a:t>
            </a:r>
          </a:p>
          <a:p>
            <a:pPr eaLnBrk="1" hangingPunct="1"/>
            <a:r>
              <a:rPr lang="de-DE" altLang="de-DE"/>
              <a:t>- Aufgrund von fehlerhafter oder nicht vorhandener Abdichtung kann der Sockel zusätzlich zur Feuchtigkeit mit Salzen belastet werden.</a:t>
            </a:r>
          </a:p>
          <a:p>
            <a:pPr eaLnBrk="1" hangingPunct="1"/>
            <a:r>
              <a:rPr lang="de-DE" altLang="de-DE"/>
              <a:t>- Planmäßig ist die Sockelabdichtung 30cm über die Geländeoberkante anzuordnen</a:t>
            </a:r>
          </a:p>
          <a:p>
            <a:pPr eaLnBrk="1" hangingPunct="1"/>
            <a:r>
              <a:rPr lang="de-DE" altLang="de-DE"/>
              <a:t>- Im Endzustand des Geländes soll die Sockelabdichtung mindestens 15cm über der Geländeoberkante geführt sein.  </a:t>
            </a:r>
          </a:p>
        </p:txBody>
      </p:sp>
    </p:spTree>
    <p:extLst>
      <p:ext uri="{BB962C8B-B14F-4D97-AF65-F5344CB8AC3E}">
        <p14:creationId xmlns:p14="http://schemas.microsoft.com/office/powerpoint/2010/main" val="3212847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5758" indent="-275292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166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1633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2099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22566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63032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03499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43965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F45C96-41B3-46CB-9F9A-B3B1578F9F40}" type="slidenum">
              <a:rPr lang="de-DE" altLang="de-DE" sz="1300"/>
              <a:pPr eaLnBrk="1" hangingPunct="1">
                <a:spcBef>
                  <a:spcPct val="0"/>
                </a:spcBef>
              </a:pPr>
              <a:t>11</a:t>
            </a:fld>
            <a:endParaRPr lang="de-DE" altLang="de-DE" sz="13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/>
          </a:p>
          <a:p>
            <a:pPr eaLnBrk="1" hangingPunct="1"/>
            <a:r>
              <a:rPr lang="de-DE" altLang="de-DE" b="1"/>
              <a:t>Aufsteigende Feuchtigkeit</a:t>
            </a:r>
          </a:p>
          <a:p>
            <a:pPr eaLnBrk="1" hangingPunct="1"/>
            <a:r>
              <a:rPr lang="de-DE" altLang="de-DE"/>
              <a:t>Bilder: typische Schadenserscheinungen bei kapillar aufsteigender Feuchtigkeit.</a:t>
            </a:r>
          </a:p>
          <a:p>
            <a:pPr eaLnBrk="1" hangingPunct="1"/>
            <a:r>
              <a:rPr lang="de-DE" altLang="de-DE"/>
              <a:t>- Die Feuchtigkeit steigt bis zur Verdunstungszone auf</a:t>
            </a:r>
          </a:p>
          <a:p>
            <a:pPr eaLnBrk="1" hangingPunct="1"/>
            <a:r>
              <a:rPr lang="de-DE" altLang="de-DE"/>
              <a:t>- Die Höhe der Verdunstungszone ist abhängig von der Kapillarporengröße, vom Feuchtigkeitsangebot und von den baulichen Begebenheiten.</a:t>
            </a:r>
          </a:p>
          <a:p>
            <a:pPr eaLnBrk="1" hangingPunct="1"/>
            <a:r>
              <a:rPr lang="de-DE" altLang="de-DE"/>
              <a:t>- Aufgrund der in der Feuchtigkeit gelösten Salze werden im Verdunstungsprozess durch die kristalline Sprengwirkung,  Farbe und Putz von der Wand „gesprengt“.</a:t>
            </a:r>
          </a:p>
          <a:p>
            <a:pPr eaLnBrk="1" hangingPunct="1"/>
            <a:r>
              <a:rPr lang="de-DE" altLang="de-DE"/>
              <a:t>- Die DIN 18195 fordert eine Horizontalsperrbahn unter der 1. Steinlage zur Unterbindung der aufsteigenden Feuchtigkeit.</a:t>
            </a:r>
          </a:p>
        </p:txBody>
      </p:sp>
    </p:spTree>
    <p:extLst>
      <p:ext uri="{BB962C8B-B14F-4D97-AF65-F5344CB8AC3E}">
        <p14:creationId xmlns:p14="http://schemas.microsoft.com/office/powerpoint/2010/main" val="55645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5758" indent="-275292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166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1633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2099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22566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63032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03499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43965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53CCD-75A5-4E20-8FD4-B6FC7D181123}" type="slidenum">
              <a:rPr lang="de-DE" altLang="de-DE" sz="1300"/>
              <a:pPr eaLnBrk="1" hangingPunct="1">
                <a:spcBef>
                  <a:spcPct val="0"/>
                </a:spcBef>
              </a:pPr>
              <a:t>12</a:t>
            </a:fld>
            <a:endParaRPr lang="de-DE" altLang="de-DE" sz="13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 dirty="0"/>
          </a:p>
          <a:p>
            <a:pPr eaLnBrk="1" hangingPunct="1"/>
            <a:r>
              <a:rPr lang="de-DE" altLang="de-DE" b="1" dirty="0"/>
              <a:t>Hangwasser</a:t>
            </a:r>
          </a:p>
          <a:p>
            <a:pPr eaLnBrk="1" hangingPunct="1"/>
            <a:r>
              <a:rPr lang="de-DE" altLang="de-DE" dirty="0"/>
              <a:t>- Ist eine besondere Form des Sickerwassers </a:t>
            </a:r>
          </a:p>
          <a:p>
            <a:pPr eaLnBrk="1" hangingPunct="1"/>
            <a:r>
              <a:rPr lang="de-DE" altLang="de-DE" dirty="0"/>
              <a:t>- Das bei Niederschlägen auftretende Schichtenwasser kann sich vor den hangseitigen Gebäudeaußen- und -kellerwänden stauen und unter Umständen einen hydrostatischen Druck erzeugen. </a:t>
            </a:r>
          </a:p>
          <a:p>
            <a:pPr eaLnBrk="1" hangingPunct="1"/>
            <a:r>
              <a:rPr lang="de-DE" altLang="de-DE" dirty="0"/>
              <a:t>- Das Wasser kann die hangzugewandten Außenwände ober- und unterirdisch beanspruchen. </a:t>
            </a:r>
          </a:p>
          <a:p>
            <a:pPr eaLnBrk="1" hangingPunct="1"/>
            <a:r>
              <a:rPr lang="de-DE" altLang="de-DE" dirty="0"/>
              <a:t>- Eine Abdichtung nach DIN 18195 Teil 6 („aufstauendes Sickerwasser“) ist erforderlich.</a:t>
            </a:r>
          </a:p>
          <a:p>
            <a:pPr eaLnBrk="1" hangingPunct="1"/>
            <a:r>
              <a:rPr lang="de-DE" altLang="de-DE" dirty="0"/>
              <a:t>- Eine zusätzliche Dränung ist ratsam</a:t>
            </a:r>
          </a:p>
          <a:p>
            <a:pPr eaLnBrk="1" hangingPunct="1"/>
            <a:endParaRPr lang="de-DE" altLang="de-DE" dirty="0"/>
          </a:p>
          <a:p>
            <a:pPr eaLnBrk="1" hangingPunct="1"/>
            <a:endParaRPr lang="de-DE" altLang="de-DE" dirty="0"/>
          </a:p>
          <a:p>
            <a:pPr eaLnBrk="1" hangingPunct="1"/>
            <a:endParaRPr lang="de-DE" altLang="de-DE" dirty="0"/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02201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5758" indent="-275292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166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1633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2099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22566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63032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03499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43965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FB3A1A-16B2-4F36-954F-8E08C06F1E78}" type="slidenum">
              <a:rPr lang="de-DE" altLang="de-DE" sz="1300"/>
              <a:pPr eaLnBrk="1" hangingPunct="1">
                <a:spcBef>
                  <a:spcPct val="0"/>
                </a:spcBef>
              </a:pPr>
              <a:t>13</a:t>
            </a:fld>
            <a:endParaRPr lang="de-DE" altLang="de-DE" sz="13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>
              <a:solidFill>
                <a:srgbClr val="006B7B"/>
              </a:solidFill>
            </a:endParaRPr>
          </a:p>
          <a:p>
            <a:pPr eaLnBrk="1" hangingPunct="1"/>
            <a:r>
              <a:rPr lang="de-DE" altLang="de-DE" b="1"/>
              <a:t>Wasserführende haustechnische Einrichtungen</a:t>
            </a:r>
          </a:p>
          <a:p>
            <a:pPr eaLnBrk="1" hangingPunct="1"/>
            <a:r>
              <a:rPr lang="de-DE" altLang="de-DE"/>
              <a:t>-Aufgrund der Vielzahl von wasserführenden Leitungen in heutigen Gebäuden steigt das Risiko einer Leckage bei einer nicht sachgemäßen Installation </a:t>
            </a:r>
          </a:p>
          <a:p>
            <a:pPr eaLnBrk="1" hangingPunct="1"/>
            <a:r>
              <a:rPr lang="de-DE" altLang="de-DE"/>
              <a:t>- Bei älteren Gebäuden sind häufig marode Leitungen der Grund für eine Leckage</a:t>
            </a:r>
          </a:p>
          <a:p>
            <a:pPr eaLnBrk="1" hangingPunct="1"/>
            <a:r>
              <a:rPr lang="de-DE" altLang="de-DE"/>
              <a:t>  </a:t>
            </a:r>
          </a:p>
          <a:p>
            <a:pPr eaLnBrk="1" hangingPunct="1"/>
            <a:r>
              <a:rPr lang="de-DE" altLang="de-DE"/>
              <a:t>- Bei einer nicht eindeutig erkennbaren Ursache für ein Feuchtigkeitsproblem sollte eine Leckageortung durchgeführt werden.</a:t>
            </a:r>
          </a:p>
        </p:txBody>
      </p:sp>
    </p:spTree>
    <p:extLst>
      <p:ext uri="{BB962C8B-B14F-4D97-AF65-F5344CB8AC3E}">
        <p14:creationId xmlns:p14="http://schemas.microsoft.com/office/powerpoint/2010/main" val="1700723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5758" indent="-275292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166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1633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2099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22566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63032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03499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43965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3AC6EC-4BD9-4343-9C03-DE4D57564A1E}" type="slidenum">
              <a:rPr lang="de-DE" altLang="de-DE" sz="1300"/>
              <a:pPr eaLnBrk="1" hangingPunct="1">
                <a:spcBef>
                  <a:spcPct val="0"/>
                </a:spcBef>
              </a:pPr>
              <a:t>14</a:t>
            </a:fld>
            <a:endParaRPr lang="de-DE" altLang="de-DE" sz="13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b="1" dirty="0">
              <a:solidFill>
                <a:srgbClr val="006B7B"/>
              </a:solidFill>
            </a:endParaRPr>
          </a:p>
          <a:p>
            <a:pPr eaLnBrk="1" hangingPunct="1"/>
            <a:r>
              <a:rPr lang="de-DE" altLang="de-DE" b="1" dirty="0"/>
              <a:t>Hygroskopizität von Salzen</a:t>
            </a:r>
          </a:p>
          <a:p>
            <a:pPr eaLnBrk="1" hangingPunct="1"/>
            <a:r>
              <a:rPr lang="de-DE" altLang="de-DE" dirty="0"/>
              <a:t>- </a:t>
            </a:r>
            <a:r>
              <a:rPr lang="de-DE" altLang="de-DE" dirty="0" err="1"/>
              <a:t>Hygroskopie</a:t>
            </a:r>
            <a:r>
              <a:rPr lang="de-DE" altLang="de-DE" dirty="0"/>
              <a:t> (v. </a:t>
            </a:r>
            <a:r>
              <a:rPr lang="de-DE" altLang="de-DE" dirty="0" err="1"/>
              <a:t>griech</a:t>
            </a:r>
            <a:r>
              <a:rPr lang="de-DE" altLang="de-DE" dirty="0"/>
              <a:t>. </a:t>
            </a:r>
            <a:r>
              <a:rPr lang="de-DE" altLang="de-DE" i="1" dirty="0" err="1"/>
              <a:t>hygrós</a:t>
            </a:r>
            <a:r>
              <a:rPr lang="de-DE" altLang="de-DE" dirty="0"/>
              <a:t> „feucht, nass“) bezeichnet die Eigenschaft, Feuchtigkeit aus der Umgebung (meist in Form von Wasserdampf aus der Luftfeuchtigkeit) zu binden.</a:t>
            </a:r>
          </a:p>
          <a:p>
            <a:pPr eaLnBrk="1" hangingPunct="1"/>
            <a:r>
              <a:rPr lang="de-DE" altLang="de-DE" dirty="0"/>
              <a:t>- Poröse Materialien binden das so aufgenommene Wasser in Hohlräumen.</a:t>
            </a:r>
          </a:p>
          <a:p>
            <a:pPr eaLnBrk="1" hangingPunct="1"/>
            <a:r>
              <a:rPr lang="de-DE" altLang="de-DE" dirty="0"/>
              <a:t>- Baustoffe mit eingelagerten Salzen (z.B. Nitrate, Chloride, Sulfate) können hygroskopisch aktiv sein.</a:t>
            </a:r>
          </a:p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b="1" dirty="0"/>
              <a:t>Bild:</a:t>
            </a:r>
          </a:p>
          <a:p>
            <a:pPr eaLnBrk="1" hangingPunct="1"/>
            <a:r>
              <a:rPr lang="de-DE" altLang="de-DE" dirty="0"/>
              <a:t>Die Feuchtigkeitsbelasteten Stellen der Außenwand wurden in der Bauphase mit Steinen aus einer abgerissenen Stallung gemauert.   </a:t>
            </a:r>
          </a:p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b="1" dirty="0"/>
              <a:t>Salzeintragung </a:t>
            </a:r>
          </a:p>
          <a:p>
            <a:pPr eaLnBrk="1" hangingPunct="1"/>
            <a:r>
              <a:rPr lang="de-DE" altLang="de-DE" dirty="0"/>
              <a:t>Nitrate: z.B. Fäkalien</a:t>
            </a:r>
          </a:p>
          <a:p>
            <a:pPr eaLnBrk="1" hangingPunct="1"/>
            <a:r>
              <a:rPr lang="de-DE" altLang="de-DE" dirty="0"/>
              <a:t>Chloride: z.B. durch Streusalz</a:t>
            </a:r>
          </a:p>
          <a:p>
            <a:pPr eaLnBrk="1" hangingPunct="1"/>
            <a:r>
              <a:rPr lang="de-DE" altLang="de-DE" dirty="0"/>
              <a:t>Sulfate: z.B. Saurer Regen, Beton</a:t>
            </a:r>
          </a:p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57757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5758" indent="-275292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166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1633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2099" indent="-220233" defTabSz="9543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22566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63032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03499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743965" indent="-220233" defTabSz="9543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8E9A5D-CAD8-411B-884B-799A39AFFB79}" type="slidenum">
              <a:rPr lang="de-DE" altLang="de-DE" sz="1300"/>
              <a:pPr eaLnBrk="1" hangingPunct="1">
                <a:spcBef>
                  <a:spcPct val="0"/>
                </a:spcBef>
              </a:pPr>
              <a:t>15</a:t>
            </a:fld>
            <a:endParaRPr lang="de-DE" altLang="de-DE" sz="13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altLang="de-DE" sz="1000" b="1" dirty="0">
              <a:solidFill>
                <a:srgbClr val="006B7B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DE" altLang="de-DE" sz="1000" b="1" dirty="0"/>
              <a:t>Kondensation durch Temperaturunterschiede</a:t>
            </a:r>
          </a:p>
          <a:p>
            <a:pPr eaLnBrk="1" hangingPunct="1">
              <a:lnSpc>
                <a:spcPct val="90000"/>
              </a:lnSpc>
            </a:pPr>
            <a:endParaRPr lang="de-DE" altLang="de-DE" sz="1000" b="1" dirty="0"/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- Kondensation bezeichnet das Übergehen eines Stoffes vom gasförmigen in den flüssigen Aggregatzustand. Als Produkt entsteht das </a:t>
            </a:r>
            <a:r>
              <a:rPr lang="de-DE" altLang="de-DE" sz="1000" i="1" dirty="0"/>
              <a:t>Kondensat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i="1" dirty="0"/>
              <a:t>- </a:t>
            </a:r>
            <a:r>
              <a:rPr lang="de-DE" altLang="de-DE" sz="1000" dirty="0"/>
              <a:t>Die uns umgebende Luft kann eine begrenzte Menge Wasserdampf in aufnehmen.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 	=&gt; Je wärmer die Lufttemperatur desto mehr Wasserdampf kann aufgenommen werden.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	=&gt; Je kühler die Lufttemperatur desto weniger Wasserdampf kann aufgenommen werden.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- Bei Abkühlung der Raumluft bis herab auf die Taupunkttemperatur tritt Wasserdampf, welcher von der Raumluft nicht mehr gehalten werden kann, in Form von Kondensat aus. 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i="1" dirty="0"/>
              <a:t>- </a:t>
            </a:r>
            <a:r>
              <a:rPr lang="de-DE" altLang="de-DE" sz="1000" dirty="0"/>
              <a:t>Dieser Effekt geschieht an Bauteiloberflächen mit niedrigen Oberflächentemperaturen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	=&gt; Im Winter sind zumeist Fenster und unzulänglich gedämmte Außenwände betroffen.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	=&gt; Im Sommer kann es an kühlen Kellerwänden durch Eintrag von warmer und feuchter Luft zur Kondensation kommen. 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- </a:t>
            </a:r>
            <a:r>
              <a:rPr lang="de-DE" altLang="de-DE" sz="1000" dirty="0" err="1"/>
              <a:t>Kondesationsbestimmende</a:t>
            </a:r>
            <a:r>
              <a:rPr lang="de-DE" altLang="de-DE" sz="1000" dirty="0"/>
              <a:t> Faktoren sind die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	- Wand-Oberflächentemperatur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	- Raumtemperatur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	- Relative Luftfeuchtigkeit 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- Oberflächen, wie z.B. Tapeten und Farben stellen einen „Nährböden“ für mikrobiellen Befall bei </a:t>
            </a:r>
            <a:r>
              <a:rPr lang="de-DE" altLang="de-DE" sz="1000" dirty="0" err="1"/>
              <a:t>Kondensatausfall</a:t>
            </a:r>
            <a:r>
              <a:rPr lang="de-DE" altLang="de-DE" sz="1000" dirty="0"/>
              <a:t> dar.  </a:t>
            </a:r>
            <a:endParaRPr lang="de-DE" altLang="de-DE" sz="1000" i="1" dirty="0"/>
          </a:p>
          <a:p>
            <a:pPr eaLnBrk="1" hangingPunct="1">
              <a:lnSpc>
                <a:spcPct val="90000"/>
              </a:lnSpc>
            </a:pPr>
            <a:endParaRPr lang="de-DE" altLang="de-DE" sz="1000" i="1" dirty="0"/>
          </a:p>
          <a:p>
            <a:pPr eaLnBrk="1" hangingPunct="1">
              <a:lnSpc>
                <a:spcPct val="90000"/>
              </a:lnSpc>
            </a:pPr>
            <a:r>
              <a:rPr lang="de-DE" altLang="de-D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569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w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Hintergrundstruktu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71" name="Siegel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000" y="3348000"/>
            <a:ext cx="1476000" cy="1476000"/>
          </a:xfrm>
          <a:prstGeom prst="rect">
            <a:avLst/>
          </a:prstGeom>
        </p:spPr>
      </p:pic>
      <p:pic>
        <p:nvPicPr>
          <p:cNvPr id="84" name="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000" y="6156000"/>
            <a:ext cx="1448818" cy="414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4000" y="2196000"/>
            <a:ext cx="5436000" cy="1332000"/>
          </a:xfrm>
        </p:spPr>
        <p:txBody>
          <a:bodyPr anchor="b" anchorCtr="0"/>
          <a:lstStyle>
            <a:lvl1pPr>
              <a:lnSpc>
                <a:spcPct val="84000"/>
              </a:lnSpc>
              <a:defRPr sz="4450" cap="all" baseline="0">
                <a:latin typeface="+mj-lt"/>
              </a:defRPr>
            </a:lvl1pPr>
          </a:lstStyle>
          <a:p>
            <a:r>
              <a:rPr lang="de-DE" dirty="0"/>
              <a:t>TITEL DES VORTRAGS</a:t>
            </a:r>
            <a:br>
              <a:rPr lang="de-DE" dirty="0"/>
            </a:br>
            <a:r>
              <a:rPr lang="de-DE" dirty="0"/>
              <a:t>AUCH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4000" y="3564000"/>
            <a:ext cx="5436000" cy="648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Hinweis Titel: Zweite Zeile einfärben </a:t>
            </a:r>
            <a:br>
              <a:rPr lang="de-DE" dirty="0"/>
            </a:br>
            <a:r>
              <a:rPr lang="de-DE" dirty="0"/>
              <a:t>mit Farbe // Braun, Text 1//</a:t>
            </a:r>
            <a:br>
              <a:rPr lang="de-DE" dirty="0"/>
            </a:br>
            <a:r>
              <a:rPr lang="de-DE" dirty="0"/>
              <a:t>Dieses Textfeld:</a:t>
            </a:r>
            <a:br>
              <a:rPr lang="de-DE" dirty="0"/>
            </a:br>
            <a:r>
              <a:rPr lang="de-DE" dirty="0"/>
              <a:t>BEISPIELSWEISE DER ANLASS • MM/YYYY</a:t>
            </a:r>
            <a:br>
              <a:rPr lang="de-DE" dirty="0"/>
            </a:br>
            <a:r>
              <a:rPr lang="de-DE" dirty="0"/>
              <a:t>// Punkt in Farbe // Rot, Akzent 1</a:t>
            </a:r>
          </a:p>
        </p:txBody>
      </p:sp>
    </p:spTree>
    <p:extLst>
      <p:ext uri="{BB962C8B-B14F-4D97-AF65-F5344CB8AC3E}">
        <p14:creationId xmlns:p14="http://schemas.microsoft.com/office/powerpoint/2010/main" val="202873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496944" cy="1512168"/>
          </a:xfrm>
        </p:spPr>
        <p:txBody>
          <a:bodyPr>
            <a:noAutofit/>
          </a:bodyPr>
          <a:lstStyle>
            <a:lvl1pPr>
              <a:defRPr sz="50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011027" y="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25./26.09.2014</a:t>
            </a:r>
          </a:p>
        </p:txBody>
      </p:sp>
    </p:spTree>
    <p:extLst>
      <p:ext uri="{BB962C8B-B14F-4D97-AF65-F5344CB8AC3E}">
        <p14:creationId xmlns:p14="http://schemas.microsoft.com/office/powerpoint/2010/main" val="250220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062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027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579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044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206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977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977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541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54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zweizeili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intergrundstruktur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0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7096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                             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                        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2000" y="1728000"/>
            <a:ext cx="3436939" cy="583031"/>
          </a:xfrm>
          <a:solidFill>
            <a:schemeClr val="accent1"/>
          </a:solidFill>
        </p:spPr>
        <p:txBody>
          <a:bodyPr wrap="none" lIns="108000" tIns="72000" rIns="108000" bIns="36000" anchor="ctr" anchorCtr="0">
            <a:spAutoFit/>
          </a:bodyPr>
          <a:lstStyle>
            <a:lvl1pPr>
              <a:lnSpc>
                <a:spcPct val="88000"/>
              </a:lnSpc>
              <a:defRPr sz="3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Ursachen für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2000" y="2916000"/>
            <a:ext cx="3207710" cy="457488"/>
          </a:xfrm>
          <a:solidFill>
            <a:schemeClr val="tx1"/>
          </a:solidFill>
        </p:spPr>
        <p:txBody>
          <a:bodyPr wrap="none" lIns="108000" tIns="36000" rIns="108000" bIns="36000" anchor="ctr" anchorCtr="0">
            <a:spAutoFit/>
          </a:bodyPr>
          <a:lstStyle>
            <a:lvl1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 baseline="0">
                <a:solidFill>
                  <a:schemeClr val="bg1"/>
                </a:solidFill>
              </a:defRPr>
            </a:lvl1pPr>
            <a:lvl2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2pPr>
            <a:lvl3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3pPr>
            <a:lvl4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4pPr>
            <a:lvl5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5pPr>
            <a:lvl6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6pPr>
            <a:lvl7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7pPr>
            <a:lvl8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8pPr>
            <a:lvl9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Vorstellung der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3312000"/>
            <a:ext cx="4504539" cy="457488"/>
          </a:xfrm>
          <a:solidFill>
            <a:schemeClr val="tx1"/>
          </a:solidFill>
        </p:spPr>
        <p:txBody>
          <a:bodyPr wrap="none" lIns="108000" tIns="36000" rIns="108000" bIns="36000" anchor="ctr" anchorCtr="0">
            <a:spAutoFit/>
          </a:bodyPr>
          <a:lstStyle>
            <a:lvl1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Isotec-Systemlösungen</a:t>
            </a:r>
          </a:p>
        </p:txBody>
      </p:sp>
      <p:sp>
        <p:nvSpPr>
          <p:cNvPr id="16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2232000"/>
            <a:ext cx="4131040" cy="583031"/>
          </a:xfrm>
          <a:solidFill>
            <a:schemeClr val="accent1"/>
          </a:solidFill>
        </p:spPr>
        <p:txBody>
          <a:bodyPr wrap="none" lIns="108000" tIns="72000" rIns="108000" bIns="36000" anchor="ctr" anchorCtr="0">
            <a:spAutoFit/>
          </a:bodyPr>
          <a:lstStyle>
            <a:lvl1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Feuchteschäden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5724000" y="4788000"/>
            <a:ext cx="1476000" cy="147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lIns="590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                  </a:t>
            </a: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Hier steht der Titel des Vortrags • XX/XX/2015</a:t>
            </a:r>
            <a:endParaRPr lang="de-DE" dirty="0"/>
          </a:p>
        </p:txBody>
      </p:sp>
      <p:sp>
        <p:nvSpPr>
          <p:cNvPr id="28" name="Foliennummernplatzhalter 2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/>
              <a:t>Seite </a:t>
            </a:r>
            <a:fld id="{B2953D5D-6807-4529-B7B4-93DC50A30C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4484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977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977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977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977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977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977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977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541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52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92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einzeili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intergrundstruktur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09600"/>
          </a:xfrm>
          <a:prstGeom prst="rect">
            <a:avLst/>
          </a:prstGeom>
        </p:spPr>
      </p:pic>
      <p:sp>
        <p:nvSpPr>
          <p:cNvPr id="11" name="Bildplatzhalter 2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7096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                             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                              Ggf. Bild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2000" y="1728000"/>
            <a:ext cx="3675787" cy="583031"/>
          </a:xfrm>
          <a:solidFill>
            <a:schemeClr val="accent1"/>
          </a:solidFill>
        </p:spPr>
        <p:txBody>
          <a:bodyPr wrap="none" lIns="108000" tIns="72000" rIns="108000" bIns="36000" anchor="ctr" anchorCtr="0">
            <a:spAutoFit/>
          </a:bodyPr>
          <a:lstStyle>
            <a:lvl1pPr>
              <a:lnSpc>
                <a:spcPct val="88000"/>
              </a:lnSpc>
              <a:defRPr sz="3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KAPITELEINSTIEG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2000" y="2412000"/>
            <a:ext cx="2353309" cy="457488"/>
          </a:xfrm>
          <a:solidFill>
            <a:schemeClr val="tx1"/>
          </a:solidFill>
        </p:spPr>
        <p:txBody>
          <a:bodyPr wrap="none" lIns="108000" tIns="36000" rIns="108000" bIns="36000" anchor="t" anchorCtr="0">
            <a:spAutoFit/>
          </a:bodyPr>
          <a:lstStyle>
            <a:lvl1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 baseline="0">
                <a:solidFill>
                  <a:schemeClr val="bg1"/>
                </a:solidFill>
              </a:defRPr>
            </a:lvl1pPr>
            <a:lvl2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2pPr>
            <a:lvl3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3pPr>
            <a:lvl4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4pPr>
            <a:lvl5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5pPr>
            <a:lvl6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6pPr>
            <a:lvl7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7pPr>
            <a:lvl8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8pPr>
            <a:lvl9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MIT SUBHEAD</a:t>
            </a:r>
          </a:p>
        </p:txBody>
      </p:sp>
      <p:sp>
        <p:nvSpPr>
          <p:cNvPr id="10" name="Textplatzhalt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5724000" y="4788000"/>
            <a:ext cx="1476000" cy="1476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lIns="590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                 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Hier steht der Titel des Vortrags • XX/XX/2015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/>
              <a:t>Seite </a:t>
            </a:r>
            <a:fld id="{B2953D5D-6807-4529-B7B4-93DC50A30C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4878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Hintergrundstruktu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71" name="Siegel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000" y="3348000"/>
            <a:ext cx="1476000" cy="1476000"/>
          </a:xfrm>
          <a:prstGeom prst="rect">
            <a:avLst/>
          </a:prstGeom>
        </p:spPr>
      </p:pic>
      <p:pic>
        <p:nvPicPr>
          <p:cNvPr id="84" name="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000" y="6156000"/>
            <a:ext cx="1448818" cy="414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4000" y="2196000"/>
            <a:ext cx="5436000" cy="1332000"/>
          </a:xfrm>
        </p:spPr>
        <p:txBody>
          <a:bodyPr wrap="square" anchor="b" anchorCtr="0">
            <a:noAutofit/>
          </a:bodyPr>
          <a:lstStyle>
            <a:lvl1pPr>
              <a:lnSpc>
                <a:spcPct val="84000"/>
              </a:lnSpc>
              <a:defRPr sz="4450" cap="all" baseline="0">
                <a:latin typeface="+mj-lt"/>
              </a:defRPr>
            </a:lvl1pPr>
          </a:lstStyle>
          <a:p>
            <a:r>
              <a:rPr lang="de-DE" dirty="0"/>
              <a:t>TITEL DES VORTRAGS</a:t>
            </a:r>
            <a:br>
              <a:rPr lang="de-DE" dirty="0"/>
            </a:br>
            <a:r>
              <a:rPr lang="de-DE" dirty="0"/>
              <a:t>AUCH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4000" y="3564000"/>
            <a:ext cx="5436000" cy="648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 baseline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Hinweis Titel: Zweite Zeile einfärben </a:t>
            </a:r>
            <a:br>
              <a:rPr lang="de-DE" dirty="0"/>
            </a:br>
            <a:r>
              <a:rPr lang="de-DE" dirty="0"/>
              <a:t>mit Farbe // Braun, Text 1//</a:t>
            </a:r>
            <a:br>
              <a:rPr lang="de-DE" dirty="0"/>
            </a:br>
            <a:r>
              <a:rPr lang="de-DE" dirty="0"/>
              <a:t>Dieses Textfeld:</a:t>
            </a:r>
            <a:br>
              <a:rPr lang="de-DE" dirty="0"/>
            </a:br>
            <a:r>
              <a:rPr lang="de-DE" dirty="0"/>
              <a:t>BEISPIELSWEISE DER ANLASS • MM/YYYY</a:t>
            </a:r>
            <a:br>
              <a:rPr lang="de-DE" dirty="0"/>
            </a:br>
            <a:r>
              <a:rPr lang="de-DE" dirty="0"/>
              <a:t>// Punkt in Farbe // Rot, Akzent 1</a:t>
            </a:r>
          </a:p>
        </p:txBody>
      </p:sp>
    </p:spTree>
    <p:extLst>
      <p:ext uri="{BB962C8B-B14F-4D97-AF65-F5344CB8AC3E}">
        <p14:creationId xmlns:p14="http://schemas.microsoft.com/office/powerpoint/2010/main" val="2829840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zweizeili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intergrundstruktur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09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24" name="Bildplatzhalter 2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7096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                             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                              Ggf. Bild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2000" y="1728000"/>
            <a:ext cx="3675787" cy="583031"/>
          </a:xfrm>
          <a:solidFill>
            <a:schemeClr val="accent1"/>
          </a:solidFill>
        </p:spPr>
        <p:txBody>
          <a:bodyPr wrap="none" lIns="108000" tIns="72000" rIns="108000" bIns="36000" anchor="ctr" anchorCtr="0">
            <a:spAutoFit/>
          </a:bodyPr>
          <a:lstStyle>
            <a:lvl1pPr>
              <a:lnSpc>
                <a:spcPct val="88000"/>
              </a:lnSpc>
              <a:defRPr sz="3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KAPITELEINSTIEG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2000" y="2916000"/>
            <a:ext cx="4470877" cy="457488"/>
          </a:xfrm>
          <a:solidFill>
            <a:schemeClr val="tx1"/>
          </a:solidFill>
        </p:spPr>
        <p:txBody>
          <a:bodyPr wrap="none" lIns="108000" tIns="36000" rIns="108000" bIns="36000" anchor="ctr" anchorCtr="0">
            <a:spAutoFit/>
          </a:bodyPr>
          <a:lstStyle>
            <a:lvl1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 baseline="0">
                <a:solidFill>
                  <a:schemeClr val="bg1"/>
                </a:solidFill>
              </a:defRPr>
            </a:lvl1pPr>
            <a:lvl2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2pPr>
            <a:lvl3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3pPr>
            <a:lvl4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4pPr>
            <a:lvl5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5pPr>
            <a:lvl6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6pPr>
            <a:lvl7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7pPr>
            <a:lvl8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8pPr>
            <a:lvl9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MIT SUBHEAD DIE LÄNGER 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3312000"/>
            <a:ext cx="4369887" cy="457488"/>
          </a:xfrm>
          <a:solidFill>
            <a:schemeClr val="tx1"/>
          </a:solidFill>
        </p:spPr>
        <p:txBody>
          <a:bodyPr wrap="none" lIns="108000" tIns="36000" rIns="108000" bIns="36000" anchor="ctr" anchorCtr="0">
            <a:spAutoFit/>
          </a:bodyPr>
          <a:lstStyle>
            <a:lvl1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60" b="1" cap="all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IST UND SOMIT ZWEIZEILIG</a:t>
            </a:r>
          </a:p>
        </p:txBody>
      </p:sp>
      <p:sp>
        <p:nvSpPr>
          <p:cNvPr id="16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2232000"/>
            <a:ext cx="3885780" cy="583031"/>
          </a:xfrm>
          <a:solidFill>
            <a:schemeClr val="accent1"/>
          </a:solidFill>
        </p:spPr>
        <p:txBody>
          <a:bodyPr wrap="none" lIns="108000" tIns="72000" rIns="108000" bIns="36000" anchor="ctr" anchorCtr="0">
            <a:spAutoFit/>
          </a:bodyPr>
          <a:lstStyle>
            <a:lvl1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3500" b="1" cap="all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AUCH ZWEIZEILIG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5724000" y="4788000"/>
            <a:ext cx="1476000" cy="147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lIns="590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                  </a:t>
            </a: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>
                <a:solidFill>
                  <a:srgbClr val="564A44"/>
                </a:solidFill>
              </a:rPr>
              <a:t>Hier steht der Titel des Vortrags • XX/XX/2015</a:t>
            </a:r>
            <a:endParaRPr lang="de-DE" dirty="0">
              <a:solidFill>
                <a:srgbClr val="564A44"/>
              </a:solidFill>
            </a:endParaRPr>
          </a:p>
        </p:txBody>
      </p:sp>
      <p:sp>
        <p:nvSpPr>
          <p:cNvPr id="28" name="Foliennummernplatzhalter 2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>
                <a:solidFill>
                  <a:srgbClr val="D51317"/>
                </a:solidFill>
              </a:rPr>
              <a:t>Seite </a:t>
            </a:r>
            <a:fld id="{B2953D5D-6807-4529-B7B4-93DC50A30C3F}" type="slidenum">
              <a:rPr lang="de-DE" smtClean="0">
                <a:solidFill>
                  <a:srgbClr val="D51317"/>
                </a:solidFill>
              </a:rPr>
              <a:pPr/>
              <a:t>‹Nr.›</a:t>
            </a:fld>
            <a:endParaRPr lang="de-DE" dirty="0">
              <a:solidFill>
                <a:srgbClr val="D51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8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einzeili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intergrundstruktur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09600"/>
          </a:xfrm>
          <a:prstGeom prst="rect">
            <a:avLst/>
          </a:prstGeom>
        </p:spPr>
      </p:pic>
      <p:sp>
        <p:nvSpPr>
          <p:cNvPr id="11" name="Bildplatzhalter 2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7096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                             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                              Ggf. Bild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2000" y="1728000"/>
            <a:ext cx="3675787" cy="583031"/>
          </a:xfrm>
          <a:solidFill>
            <a:schemeClr val="accent1"/>
          </a:solidFill>
        </p:spPr>
        <p:txBody>
          <a:bodyPr wrap="none" lIns="108000" tIns="72000" rIns="108000" bIns="36000" anchor="ctr" anchorCtr="0">
            <a:spAutoFit/>
          </a:bodyPr>
          <a:lstStyle>
            <a:lvl1pPr>
              <a:lnSpc>
                <a:spcPct val="88000"/>
              </a:lnSpc>
              <a:defRPr sz="3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KAPITELEINSTIEG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2000" y="2412000"/>
            <a:ext cx="2353309" cy="457488"/>
          </a:xfrm>
          <a:solidFill>
            <a:schemeClr val="tx1"/>
          </a:solidFill>
        </p:spPr>
        <p:txBody>
          <a:bodyPr wrap="none" lIns="108000" tIns="36000" rIns="108000" bIns="36000" anchor="t" anchorCtr="0">
            <a:spAutoFit/>
          </a:bodyPr>
          <a:lstStyle>
            <a:lvl1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 baseline="0">
                <a:solidFill>
                  <a:schemeClr val="bg1"/>
                </a:solidFill>
              </a:defRPr>
            </a:lvl1pPr>
            <a:lvl2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2pPr>
            <a:lvl3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3pPr>
            <a:lvl4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4pPr>
            <a:lvl5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5pPr>
            <a:lvl6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6pPr>
            <a:lvl7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7pPr>
            <a:lvl8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8pPr>
            <a:lvl9pPr marL="0" indent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MIT SUBHEAD</a:t>
            </a:r>
          </a:p>
        </p:txBody>
      </p:sp>
      <p:sp>
        <p:nvSpPr>
          <p:cNvPr id="10" name="Textplatzhalt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5724000" y="4788000"/>
            <a:ext cx="1476000" cy="1476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lIns="590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0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                 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>
                <a:solidFill>
                  <a:srgbClr val="564A44"/>
                </a:solidFill>
              </a:rPr>
              <a:t>Hier steht der Titel des Vortrags • XX/XX/2015</a:t>
            </a:r>
            <a:endParaRPr lang="de-DE" dirty="0">
              <a:solidFill>
                <a:srgbClr val="564A44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>
                <a:solidFill>
                  <a:srgbClr val="D51317"/>
                </a:solidFill>
              </a:rPr>
              <a:t>Seite </a:t>
            </a:r>
            <a:fld id="{B2953D5D-6807-4529-B7B4-93DC50A30C3F}" type="slidenum">
              <a:rPr lang="de-DE" smtClean="0">
                <a:solidFill>
                  <a:srgbClr val="D51317"/>
                </a:solidFill>
              </a:rPr>
              <a:pPr/>
              <a:t>‹Nr.›</a:t>
            </a:fld>
            <a:endParaRPr lang="de-DE" dirty="0">
              <a:solidFill>
                <a:srgbClr val="D51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00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steht eine Headline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>
                <a:solidFill>
                  <a:srgbClr val="564A44"/>
                </a:solidFill>
              </a:rPr>
              <a:t>Hier steht der Titel des Vortrags • XX/XX/2015</a:t>
            </a:r>
            <a:endParaRPr lang="de-DE" dirty="0">
              <a:solidFill>
                <a:srgbClr val="564A44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D51317"/>
                </a:solidFill>
              </a:rPr>
              <a:t>Seite </a:t>
            </a:r>
            <a:fld id="{B2953D5D-6807-4529-B7B4-93DC50A30C3F}" type="slidenum">
              <a:rPr lang="de-DE" smtClean="0">
                <a:solidFill>
                  <a:srgbClr val="D51317"/>
                </a:solidFill>
              </a:rPr>
              <a:pPr/>
              <a:t>‹Nr.›</a:t>
            </a:fld>
            <a:endParaRPr lang="de-DE" dirty="0">
              <a:solidFill>
                <a:srgbClr val="D51317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quarter" idx="12" hasCustomPrompt="1"/>
          </p:nvPr>
        </p:nvSpPr>
        <p:spPr>
          <a:xfrm>
            <a:off x="539751" y="1979613"/>
            <a:ext cx="8064500" cy="3813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Aufzählung oder Inhalt einfügen // für Aufzählung (weitere Schriftgrößen), Zwischenüberschrift, Text (verschiedene Schriftgrößen) und Nummerierung: Start // Absatz // Listenebene erhöhen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152001"/>
            <a:ext cx="8064500" cy="432000"/>
          </a:xfrm>
        </p:spPr>
        <p:txBody>
          <a:bodyPr wrap="none"/>
          <a:lstStyle>
            <a:lvl1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lang="de-DE" sz="2600" b="1" i="0" u="none" strike="noStrike" baseline="0" smtClean="0"/>
            </a:lvl1pPr>
            <a:lvl2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2pPr>
            <a:lvl3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3pPr>
            <a:lvl4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5pPr>
            <a:lvl6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6pPr>
            <a:lvl7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7pPr>
            <a:lvl8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8pPr>
            <a:lvl9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 sz="2600" b="1" i="0" u="none" strike="noStrike" baseline="0" dirty="0">
                <a:latin typeface="CenturyGothic-Bold"/>
              </a:rPr>
              <a:t>Und hier die </a:t>
            </a:r>
            <a:r>
              <a:rPr lang="de-DE" sz="2600" b="1" i="0" u="none" strike="noStrike" baseline="0" dirty="0" err="1">
                <a:latin typeface="CenturyGothic-Bold"/>
              </a:rPr>
              <a:t>Subhead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3102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steht eine Headline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>
                <a:solidFill>
                  <a:srgbClr val="564A44"/>
                </a:solidFill>
              </a:rPr>
              <a:t>Hier steht der Titel des Vortrags • XX/XX/2015</a:t>
            </a:r>
            <a:endParaRPr lang="de-DE" dirty="0">
              <a:solidFill>
                <a:srgbClr val="564A44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D51317"/>
                </a:solidFill>
              </a:rPr>
              <a:t>Seite </a:t>
            </a:r>
            <a:fld id="{B2953D5D-6807-4529-B7B4-93DC50A30C3F}" type="slidenum">
              <a:rPr lang="de-DE" smtClean="0">
                <a:solidFill>
                  <a:srgbClr val="D51317"/>
                </a:solidFill>
              </a:rPr>
              <a:pPr/>
              <a:t>‹Nr.›</a:t>
            </a:fld>
            <a:endParaRPr lang="de-DE" dirty="0">
              <a:solidFill>
                <a:srgbClr val="D51317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152001"/>
            <a:ext cx="8064500" cy="432000"/>
          </a:xfrm>
        </p:spPr>
        <p:txBody>
          <a:bodyPr wrap="none"/>
          <a:lstStyle>
            <a:lvl1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lang="de-DE" sz="2600" b="1" i="0" u="none" strike="noStrike" baseline="0" smtClean="0"/>
            </a:lvl1pPr>
            <a:lvl2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2pPr>
            <a:lvl3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3pPr>
            <a:lvl4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5pPr>
            <a:lvl6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6pPr>
            <a:lvl7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7pPr>
            <a:lvl8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8pPr>
            <a:lvl9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 sz="2600" b="1" i="0" u="none" strike="noStrike" baseline="0" dirty="0">
                <a:latin typeface="CenturyGothic-Bold"/>
              </a:rPr>
              <a:t>Und hier die </a:t>
            </a:r>
            <a:r>
              <a:rPr lang="de-DE" sz="2600" b="1" i="0" u="none" strike="noStrike" baseline="0" dirty="0" err="1">
                <a:latin typeface="CenturyGothic-Bold"/>
              </a:rPr>
              <a:t>Subhead</a:t>
            </a:r>
            <a:endParaRPr lang="de-DE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752000" y="2268000"/>
            <a:ext cx="3852250" cy="3524788"/>
          </a:xfrm>
        </p:spPr>
        <p:txBody>
          <a:bodyPr/>
          <a:lstStyle/>
          <a:p>
            <a:pPr lvl="0"/>
            <a:r>
              <a:rPr lang="de-DE" dirty="0"/>
              <a:t>Aufzählung einfügen // für Aufzählung (weitere Schriftgrößen), Zwischenüberschrift, Text (verschiedene Schriftgrößen) und Nummerierung: Start // Absatz // Listenebene erhöhen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9" name="Diagrammplatzhalter 12"/>
          <p:cNvSpPr>
            <a:spLocks noGrp="1"/>
          </p:cNvSpPr>
          <p:nvPr>
            <p:ph type="chart" sz="quarter" idx="15"/>
          </p:nvPr>
        </p:nvSpPr>
        <p:spPr>
          <a:xfrm>
            <a:off x="539750" y="1979612"/>
            <a:ext cx="3995737" cy="38131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6713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steht eine Headline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>
                <a:solidFill>
                  <a:srgbClr val="564A44"/>
                </a:solidFill>
              </a:rPr>
              <a:t>Hier steht der Titel des Vortrags • XX/XX/2015</a:t>
            </a:r>
            <a:endParaRPr lang="de-DE" dirty="0">
              <a:solidFill>
                <a:srgbClr val="564A44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D51317"/>
                </a:solidFill>
              </a:rPr>
              <a:t>Seite </a:t>
            </a:r>
            <a:fld id="{B2953D5D-6807-4529-B7B4-93DC50A30C3F}" type="slidenum">
              <a:rPr lang="de-DE" smtClean="0">
                <a:solidFill>
                  <a:srgbClr val="D51317"/>
                </a:solidFill>
              </a:rPr>
              <a:pPr/>
              <a:t>‹Nr.›</a:t>
            </a:fld>
            <a:endParaRPr lang="de-DE" dirty="0">
              <a:solidFill>
                <a:srgbClr val="D51317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152001"/>
            <a:ext cx="8064500" cy="432000"/>
          </a:xfrm>
        </p:spPr>
        <p:txBody>
          <a:bodyPr wrap="none"/>
          <a:lstStyle>
            <a:lvl1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lang="de-DE" sz="2600" b="1" i="0" u="none" strike="noStrike" baseline="0" smtClean="0"/>
            </a:lvl1pPr>
            <a:lvl2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2pPr>
            <a:lvl3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3pPr>
            <a:lvl4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5pPr>
            <a:lvl6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6pPr>
            <a:lvl7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7pPr>
            <a:lvl8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8pPr>
            <a:lvl9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 sz="2600" b="1" i="0" u="none" strike="noStrike" baseline="0" dirty="0">
                <a:latin typeface="CenturyGothic-Bold"/>
              </a:rPr>
              <a:t>Und hier die </a:t>
            </a:r>
            <a:r>
              <a:rPr lang="de-DE" sz="2600" b="1" i="0" u="none" strike="noStrike" baseline="0" dirty="0" err="1">
                <a:latin typeface="CenturyGothic-Bold"/>
              </a:rPr>
              <a:t>Subhead</a:t>
            </a:r>
            <a:endParaRPr lang="de-DE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752000" y="2268000"/>
            <a:ext cx="3852250" cy="3524788"/>
          </a:xfrm>
        </p:spPr>
        <p:txBody>
          <a:bodyPr/>
          <a:lstStyle/>
          <a:p>
            <a:pPr lvl="0"/>
            <a:r>
              <a:rPr lang="de-DE" dirty="0"/>
              <a:t>Aufzählung einfügen // für Aufzählung (weitere Schriftgrößen), Zwischenüberschrift, Text (verschiedene Schriftgrößen) und Nummerierung: Start // Absatz // Listenebene erhöhen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Bildplatzhalter 23"/>
          <p:cNvSpPr>
            <a:spLocks noGrp="1"/>
          </p:cNvSpPr>
          <p:nvPr>
            <p:ph type="pic" sz="quarter" idx="15" hasCustomPrompt="1"/>
          </p:nvPr>
        </p:nvSpPr>
        <p:spPr>
          <a:xfrm>
            <a:off x="539999" y="2052000"/>
            <a:ext cx="3852000" cy="3492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848152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steht eine Headline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>
                <a:solidFill>
                  <a:srgbClr val="564A44"/>
                </a:solidFill>
              </a:rPr>
              <a:t>Hier steht der Titel des Vortrags • XX/XX/2015</a:t>
            </a:r>
            <a:endParaRPr lang="de-DE" dirty="0">
              <a:solidFill>
                <a:srgbClr val="564A44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D51317"/>
                </a:solidFill>
              </a:rPr>
              <a:t>Seite </a:t>
            </a:r>
            <a:fld id="{B2953D5D-6807-4529-B7B4-93DC50A30C3F}" type="slidenum">
              <a:rPr lang="de-DE" smtClean="0">
                <a:solidFill>
                  <a:srgbClr val="D51317"/>
                </a:solidFill>
              </a:rPr>
              <a:pPr/>
              <a:t>‹Nr.›</a:t>
            </a:fld>
            <a:endParaRPr lang="de-DE" dirty="0">
              <a:solidFill>
                <a:srgbClr val="D51317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152001"/>
            <a:ext cx="8064500" cy="432000"/>
          </a:xfrm>
        </p:spPr>
        <p:txBody>
          <a:bodyPr wrap="none"/>
          <a:lstStyle>
            <a:lvl1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lang="de-DE" sz="2600" b="1" i="0" u="none" strike="noStrike" baseline="0" smtClean="0"/>
            </a:lvl1pPr>
            <a:lvl2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2pPr>
            <a:lvl3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3pPr>
            <a:lvl4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5pPr>
            <a:lvl6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6pPr>
            <a:lvl7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7pPr>
            <a:lvl8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8pPr>
            <a:lvl9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 sz="2600" b="1" i="0" u="none" strike="noStrike" baseline="0" dirty="0">
                <a:latin typeface="CenturyGothic-Bold"/>
              </a:rPr>
              <a:t>Und hier die </a:t>
            </a:r>
            <a:r>
              <a:rPr lang="de-DE" sz="2600" b="1" i="0" u="none" strike="noStrike" baseline="0" dirty="0" err="1">
                <a:latin typeface="CenturyGothic-Bold"/>
              </a:rPr>
              <a:t>Subhead</a:t>
            </a:r>
            <a:endParaRPr lang="de-DE" dirty="0"/>
          </a:p>
        </p:txBody>
      </p:sp>
      <p:sp>
        <p:nvSpPr>
          <p:cNvPr id="10" name="Bildplatzhalter 2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764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9" name="Bildplatzhalter 2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3780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11" name="Bildplatzhalter 23"/>
          <p:cNvSpPr>
            <a:spLocks noGrp="1"/>
          </p:cNvSpPr>
          <p:nvPr>
            <p:ph type="pic" sz="quarter" idx="17" hasCustomPrompt="1"/>
          </p:nvPr>
        </p:nvSpPr>
        <p:spPr>
          <a:xfrm>
            <a:off x="3072060" y="1764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12" name="Bildplatzhalter 23"/>
          <p:cNvSpPr>
            <a:spLocks noGrp="1"/>
          </p:cNvSpPr>
          <p:nvPr>
            <p:ph type="pic" sz="quarter" idx="18" hasCustomPrompt="1"/>
          </p:nvPr>
        </p:nvSpPr>
        <p:spPr>
          <a:xfrm>
            <a:off x="3072060" y="3780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13" name="Bildplatzhalter 23"/>
          <p:cNvSpPr>
            <a:spLocks noGrp="1"/>
          </p:cNvSpPr>
          <p:nvPr>
            <p:ph type="pic" sz="quarter" idx="19" hasCustomPrompt="1"/>
          </p:nvPr>
        </p:nvSpPr>
        <p:spPr>
          <a:xfrm>
            <a:off x="6144120" y="1764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14" name="Bildplatzhalter 23"/>
          <p:cNvSpPr>
            <a:spLocks noGrp="1"/>
          </p:cNvSpPr>
          <p:nvPr>
            <p:ph type="pic" sz="quarter" idx="20" hasCustomPrompt="1"/>
          </p:nvPr>
        </p:nvSpPr>
        <p:spPr>
          <a:xfrm>
            <a:off x="6144120" y="3780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579884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intergrundstruktur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09600"/>
          </a:xfrm>
          <a:prstGeom prst="rect">
            <a:avLst/>
          </a:prstGeom>
        </p:spPr>
      </p:pic>
      <p:sp>
        <p:nvSpPr>
          <p:cNvPr id="11" name="Bildplatzhalter 2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7096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                             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Ggf. Bild einfügen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>
                <a:solidFill>
                  <a:srgbClr val="564A44"/>
                </a:solidFill>
              </a:rPr>
              <a:t>Hier steht der Titel des Vortrags • XX/XX/2015</a:t>
            </a:r>
            <a:endParaRPr lang="de-DE" dirty="0">
              <a:solidFill>
                <a:srgbClr val="564A44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>
                <a:solidFill>
                  <a:srgbClr val="D51317"/>
                </a:solidFill>
              </a:rPr>
              <a:t>Seite </a:t>
            </a:r>
            <a:fld id="{B2953D5D-6807-4529-B7B4-93DC50A30C3F}" type="slidenum">
              <a:rPr lang="de-DE" smtClean="0">
                <a:solidFill>
                  <a:srgbClr val="D51317"/>
                </a:solidFill>
              </a:rPr>
              <a:pPr/>
              <a:t>‹Nr.›</a:t>
            </a:fld>
            <a:endParaRPr lang="de-DE" dirty="0">
              <a:solidFill>
                <a:srgbClr val="D51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74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steht eine Headline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Hier steht der Titel des Vortrags • XX/XX/2015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B2953D5D-6807-4529-B7B4-93DC50A30C3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 hasCustomPrompt="1"/>
          </p:nvPr>
        </p:nvSpPr>
        <p:spPr>
          <a:xfrm>
            <a:off x="539751" y="1979613"/>
            <a:ext cx="8064500" cy="3813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Aufzählung oder Inhalt einfügen // für Aufzählung (weitere Schriftgrößen), Zwischenüberschrift, Text (verschiedene Schriftgrößen) und Nummerierung: Start // Absatz // Listenebene erhöhen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152001"/>
            <a:ext cx="8064500" cy="432000"/>
          </a:xfrm>
        </p:spPr>
        <p:txBody>
          <a:bodyPr/>
          <a:lstStyle>
            <a:lvl1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lang="de-DE" sz="2600" b="1" i="0" u="none" strike="noStrike" baseline="0" smtClean="0"/>
            </a:lvl1pPr>
            <a:lvl2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2pPr>
            <a:lvl3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3pPr>
            <a:lvl4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5pPr>
            <a:lvl6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6pPr>
            <a:lvl7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7pPr>
            <a:lvl8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8pPr>
            <a:lvl9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 sz="2600" b="1" i="0" u="none" strike="noStrike" baseline="0" dirty="0">
                <a:latin typeface="CenturyGothic-Bold"/>
              </a:rPr>
              <a:t>Und hier die </a:t>
            </a:r>
            <a:r>
              <a:rPr lang="de-DE" sz="2600" b="1" i="0" u="none" strike="noStrike" baseline="0" dirty="0" err="1">
                <a:latin typeface="CenturyGothic-Bold"/>
              </a:rPr>
              <a:t>Subhead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480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steht eine Headline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Hier steht der Titel des Vortrags • XX/XX/2015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B2953D5D-6807-4529-B7B4-93DC50A30C3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152001"/>
            <a:ext cx="8064500" cy="432000"/>
          </a:xfrm>
        </p:spPr>
        <p:txBody>
          <a:bodyPr/>
          <a:lstStyle>
            <a:lvl1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lang="de-DE" sz="2600" b="1" i="0" u="none" strike="noStrike" baseline="0" smtClean="0"/>
            </a:lvl1pPr>
            <a:lvl2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2pPr>
            <a:lvl3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3pPr>
            <a:lvl4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5pPr>
            <a:lvl6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6pPr>
            <a:lvl7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7pPr>
            <a:lvl8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8pPr>
            <a:lvl9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 sz="2600" b="1" i="0" u="none" strike="noStrike" baseline="0" dirty="0">
                <a:latin typeface="CenturyGothic-Bold"/>
              </a:rPr>
              <a:t>Und hier die </a:t>
            </a:r>
            <a:r>
              <a:rPr lang="de-DE" sz="2600" b="1" i="0" u="none" strike="noStrike" baseline="0" dirty="0" err="1">
                <a:latin typeface="CenturyGothic-Bold"/>
              </a:rPr>
              <a:t>Subhead</a:t>
            </a:r>
            <a:endParaRPr lang="de-DE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752000" y="2268000"/>
            <a:ext cx="3852250" cy="3524788"/>
          </a:xfrm>
        </p:spPr>
        <p:txBody>
          <a:bodyPr/>
          <a:lstStyle/>
          <a:p>
            <a:pPr lvl="0"/>
            <a:r>
              <a:rPr lang="de-DE" dirty="0"/>
              <a:t>Aufzählung einfügen // für Aufzählung (weitere Schriftgrößen), Zwischenüberschrift, Text (verschiedene Schriftgrößen) und Nummerierung: Start // Absatz // Listenebene erhöhen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9" name="Diagrammplatzhalter 12"/>
          <p:cNvSpPr>
            <a:spLocks noGrp="1"/>
          </p:cNvSpPr>
          <p:nvPr>
            <p:ph type="chart" sz="quarter" idx="15"/>
          </p:nvPr>
        </p:nvSpPr>
        <p:spPr>
          <a:xfrm>
            <a:off x="539750" y="1979612"/>
            <a:ext cx="3995737" cy="38131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773284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steht eine Headline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Hier steht der Titel des Vortrags • XX/XX/2015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B2953D5D-6807-4529-B7B4-93DC50A30C3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152001"/>
            <a:ext cx="8064500" cy="432000"/>
          </a:xfrm>
        </p:spPr>
        <p:txBody>
          <a:bodyPr/>
          <a:lstStyle>
            <a:lvl1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lang="de-DE" sz="2600" b="1" i="0" u="none" strike="noStrike" baseline="0" smtClean="0"/>
            </a:lvl1pPr>
            <a:lvl2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2pPr>
            <a:lvl3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3pPr>
            <a:lvl4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5pPr>
            <a:lvl6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6pPr>
            <a:lvl7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7pPr>
            <a:lvl8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8pPr>
            <a:lvl9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 sz="2600" b="1" i="0" u="none" strike="noStrike" baseline="0" dirty="0">
                <a:latin typeface="CenturyGothic-Bold"/>
              </a:rPr>
              <a:t>Und hier die </a:t>
            </a:r>
            <a:r>
              <a:rPr lang="de-DE" sz="2600" b="1" i="0" u="none" strike="noStrike" baseline="0" dirty="0" err="1">
                <a:latin typeface="CenturyGothic-Bold"/>
              </a:rPr>
              <a:t>Subhead</a:t>
            </a:r>
            <a:endParaRPr lang="de-DE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752000" y="2268000"/>
            <a:ext cx="3852250" cy="3524788"/>
          </a:xfrm>
        </p:spPr>
        <p:txBody>
          <a:bodyPr/>
          <a:lstStyle/>
          <a:p>
            <a:pPr lvl="0"/>
            <a:r>
              <a:rPr lang="de-DE" dirty="0"/>
              <a:t>Aufzählung einfügen // für Aufzählung (weitere Schriftgrößen), Zwischenüberschrift, Text (verschiedene Schriftgrößen) und Nummerierung: Start // Absatz // Listenebene erhöhen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Bildplatzhalter 23"/>
          <p:cNvSpPr>
            <a:spLocks noGrp="1"/>
          </p:cNvSpPr>
          <p:nvPr>
            <p:ph type="pic" sz="quarter" idx="15" hasCustomPrompt="1"/>
          </p:nvPr>
        </p:nvSpPr>
        <p:spPr>
          <a:xfrm>
            <a:off x="539999" y="2052000"/>
            <a:ext cx="3852000" cy="3492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1946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steht eine Headline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Hier steht der Titel des Vortrags • XX/XX/2015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B2953D5D-6807-4529-B7B4-93DC50A30C3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152001"/>
            <a:ext cx="8064500" cy="432000"/>
          </a:xfrm>
        </p:spPr>
        <p:txBody>
          <a:bodyPr/>
          <a:lstStyle>
            <a:lvl1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lang="de-DE" sz="2600" b="1" i="0" u="none" strike="noStrike" baseline="0" smtClean="0"/>
            </a:lvl1pPr>
            <a:lvl2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2pPr>
            <a:lvl3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3pPr>
            <a:lvl4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4pPr>
            <a:lvl5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5pPr>
            <a:lvl6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6pPr>
            <a:lvl7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7pPr>
            <a:lvl8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8pPr>
            <a:lvl9pPr marL="0" inden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 sz="2600" b="1" i="0" u="none" strike="noStrike" baseline="0" dirty="0">
                <a:latin typeface="CenturyGothic-Bold"/>
              </a:rPr>
              <a:t>Und hier die </a:t>
            </a:r>
            <a:r>
              <a:rPr lang="de-DE" sz="2600" b="1" i="0" u="none" strike="noStrike" baseline="0" dirty="0" err="1">
                <a:latin typeface="CenturyGothic-Bold"/>
              </a:rPr>
              <a:t>Subhead</a:t>
            </a:r>
            <a:endParaRPr lang="de-DE" dirty="0"/>
          </a:p>
        </p:txBody>
      </p:sp>
      <p:sp>
        <p:nvSpPr>
          <p:cNvPr id="10" name="Bildplatzhalter 2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764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9" name="Bildplatzhalter 2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3780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11" name="Bildplatzhalter 23"/>
          <p:cNvSpPr>
            <a:spLocks noGrp="1"/>
          </p:cNvSpPr>
          <p:nvPr>
            <p:ph type="pic" sz="quarter" idx="17" hasCustomPrompt="1"/>
          </p:nvPr>
        </p:nvSpPr>
        <p:spPr>
          <a:xfrm>
            <a:off x="3072060" y="1764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12" name="Bildplatzhalter 23"/>
          <p:cNvSpPr>
            <a:spLocks noGrp="1"/>
          </p:cNvSpPr>
          <p:nvPr>
            <p:ph type="pic" sz="quarter" idx="18" hasCustomPrompt="1"/>
          </p:nvPr>
        </p:nvSpPr>
        <p:spPr>
          <a:xfrm>
            <a:off x="3072060" y="3780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13" name="Bildplatzhalter 23"/>
          <p:cNvSpPr>
            <a:spLocks noGrp="1"/>
          </p:cNvSpPr>
          <p:nvPr>
            <p:ph type="pic" sz="quarter" idx="19" hasCustomPrompt="1"/>
          </p:nvPr>
        </p:nvSpPr>
        <p:spPr>
          <a:xfrm>
            <a:off x="6144120" y="1764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  <p:sp>
        <p:nvSpPr>
          <p:cNvPr id="14" name="Bildplatzhalter 23"/>
          <p:cNvSpPr>
            <a:spLocks noGrp="1"/>
          </p:cNvSpPr>
          <p:nvPr>
            <p:ph type="pic" sz="quarter" idx="20" hasCustomPrompt="1"/>
          </p:nvPr>
        </p:nvSpPr>
        <p:spPr>
          <a:xfrm>
            <a:off x="6144120" y="3780000"/>
            <a:ext cx="2999880" cy="1944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6655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intergrundstruktur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09600"/>
          </a:xfrm>
          <a:prstGeom prst="rect">
            <a:avLst/>
          </a:prstGeom>
        </p:spPr>
      </p:pic>
      <p:sp>
        <p:nvSpPr>
          <p:cNvPr id="11" name="Bildplatzhalter 2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7096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</a:lstStyle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                             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Ggf. Bild einfügen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Hier steht der Titel des Vortrags • XX/XX/2015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/>
              <a:t>Seite </a:t>
            </a:r>
            <a:fld id="{B2953D5D-6807-4529-B7B4-93DC50A30C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8818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84785"/>
            <a:ext cx="8352928" cy="4669979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7011027" y="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25./26.09.2014</a:t>
            </a:r>
            <a:endParaRPr lang="de-DE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792088"/>
          </a:xfrm>
        </p:spPr>
        <p:txBody>
          <a:bodyPr>
            <a:noAutofit/>
          </a:bodyPr>
          <a:lstStyle>
            <a:lvl1pPr>
              <a:defRPr sz="32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95536" y="6392220"/>
            <a:ext cx="2376264" cy="276999"/>
          </a:xfrm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ISOTEC Architectus-Veranstaltung</a:t>
            </a:r>
            <a:endParaRPr lang="de-DE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2" hasCustomPrompt="1"/>
          </p:nvPr>
        </p:nvSpPr>
        <p:spPr>
          <a:xfrm>
            <a:off x="395536" y="764704"/>
            <a:ext cx="8352928" cy="648072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Subtitel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456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/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000" y="6156000"/>
            <a:ext cx="1448818" cy="414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6074" y="1462225"/>
            <a:ext cx="8064250" cy="38147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Aufzählung einfügen // für Aufzählung (weitere Schriftgrößen), Zwischenüberschrift, Text (verschiedene Schriftgrößen) und Nummerierung: Start // Absatz // Listenebene erhöhen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612000"/>
            <a:ext cx="806425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Hier steht eine Headline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60000" y="6206069"/>
            <a:ext cx="5616268" cy="39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Hier steht der Titel des Vortrags • XX/XX/2015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44683" y="6206070"/>
            <a:ext cx="720000" cy="39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dirty="0"/>
              <a:t>Seite </a:t>
            </a:r>
            <a:fld id="{B2953D5D-6807-4529-B7B4-93DC50A30C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995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3" r:id="rId17"/>
    <p:sldLayoutId id="2147483691" r:id="rId18"/>
    <p:sldLayoutId id="2147483692" r:id="rId19"/>
    <p:sldLayoutId id="2147483696" r:id="rId20"/>
    <p:sldLayoutId id="2147483699" r:id="rId21"/>
    <p:sldLayoutId id="2147483702" r:id="rId22"/>
    <p:sldLayoutId id="2147483704" r:id="rId23"/>
    <p:sldLayoutId id="2147483706" r:id="rId24"/>
    <p:sldLayoutId id="2147483708" r:id="rId25"/>
    <p:sldLayoutId id="2147483710" r:id="rId26"/>
    <p:sldLayoutId id="2147483651" r:id="rId27"/>
    <p:sldLayoutId id="2147483721" r:id="rId28"/>
    <p:sldLayoutId id="2147483722" r:id="rId29"/>
  </p:sldLayoutIdLst>
  <p:hf hdr="0" dt="0"/>
  <p:txStyles>
    <p:titleStyle>
      <a:lvl1pPr marL="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5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3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4000"/>
        </a:lnSpc>
        <a:spcBef>
          <a:spcPts val="2551"/>
        </a:spcBef>
        <a:spcAft>
          <a:spcPts val="0"/>
        </a:spcAft>
        <a:buFont typeface="Arial" panose="020B0604020202020204" pitchFamily="34" charset="0"/>
        <a:buNone/>
        <a:defRPr sz="266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3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None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324000" indent="-324000" algn="l" defTabSz="914400" rtl="0" eaLnBrk="1" latinLnBrk="0" hangingPunct="1">
        <a:lnSpc>
          <a:spcPct val="123000"/>
        </a:lnSpc>
        <a:spcBef>
          <a:spcPts val="0"/>
        </a:spcBef>
        <a:buClr>
          <a:schemeClr val="accent1"/>
        </a:buClr>
        <a:buFont typeface="+mj-lt"/>
        <a:buAutoNum type="arabicPeriod"/>
        <a:defRPr sz="225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324000" indent="-324000" algn="l" defTabSz="914400" rtl="0" eaLnBrk="1" latinLnBrk="0" hangingPunct="1">
        <a:lnSpc>
          <a:spcPct val="123000"/>
        </a:lnSpc>
        <a:spcBef>
          <a:spcPts val="0"/>
        </a:spcBef>
        <a:buClr>
          <a:schemeClr val="accent1"/>
        </a:buClr>
        <a:buFont typeface="+mj-lt"/>
        <a:buAutoNum type="arabicPeriod"/>
        <a:defRPr sz="225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pieren 50"/>
          <p:cNvGrpSpPr/>
          <p:nvPr userDrawn="1"/>
        </p:nvGrpSpPr>
        <p:grpSpPr>
          <a:xfrm>
            <a:off x="-2124001" y="-540000"/>
            <a:ext cx="11988604" cy="7974000"/>
            <a:chOff x="-2124001" y="-540000"/>
            <a:chExt cx="11988604" cy="7974000"/>
          </a:xfrm>
        </p:grpSpPr>
        <p:grpSp>
          <p:nvGrpSpPr>
            <p:cNvPr id="26" name="Gruppieren 25"/>
            <p:cNvGrpSpPr/>
            <p:nvPr userDrawn="1"/>
          </p:nvGrpSpPr>
          <p:grpSpPr>
            <a:xfrm>
              <a:off x="539750" y="-540000"/>
              <a:ext cx="8064250" cy="432002"/>
              <a:chOff x="539750" y="-540000"/>
              <a:chExt cx="8064250" cy="432002"/>
            </a:xfrm>
          </p:grpSpPr>
          <p:sp>
            <p:nvSpPr>
              <p:cNvPr id="14" name="Regieanweisung // Fußzeile"/>
              <p:cNvSpPr txBox="1"/>
              <p:nvPr userDrawn="1"/>
            </p:nvSpPr>
            <p:spPr>
              <a:xfrm rot="10800000" flipH="1" flipV="1">
                <a:off x="1332000" y="-540000"/>
                <a:ext cx="6480000" cy="43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200" b="0" dirty="0">
                    <a:solidFill>
                      <a:srgbClr val="564A44"/>
                    </a:solidFill>
                  </a:rPr>
                  <a:t>Hilfslinien anzeigen über Menu: </a:t>
                </a:r>
                <a:br>
                  <a:rPr lang="de-DE" sz="1200" b="0" dirty="0">
                    <a:solidFill>
                      <a:srgbClr val="564A44"/>
                    </a:solidFill>
                  </a:rPr>
                </a:br>
                <a:r>
                  <a:rPr lang="de-DE" sz="1200" dirty="0">
                    <a:solidFill>
                      <a:srgbClr val="564A44"/>
                    </a:solidFill>
                  </a:rPr>
                  <a:t>Ansicht // Anzeigen // </a:t>
                </a:r>
                <a:r>
                  <a:rPr lang="de-DE" sz="1200" b="0" dirty="0">
                    <a:solidFill>
                      <a:srgbClr val="564A44"/>
                    </a:solidFill>
                  </a:rPr>
                  <a:t>Haken bei </a:t>
                </a:r>
                <a:r>
                  <a:rPr lang="de-DE" sz="1200" dirty="0">
                    <a:solidFill>
                      <a:srgbClr val="564A44"/>
                    </a:solidFill>
                  </a:rPr>
                  <a:t>Führungslinien</a:t>
                </a:r>
                <a:r>
                  <a:rPr lang="de-DE" sz="1200" b="0" dirty="0">
                    <a:solidFill>
                      <a:srgbClr val="564A44"/>
                    </a:solidFill>
                  </a:rPr>
                  <a:t> setzten</a:t>
                </a:r>
              </a:p>
            </p:txBody>
          </p:sp>
          <p:grpSp>
            <p:nvGrpSpPr>
              <p:cNvPr id="25" name="Gruppieren 24"/>
              <p:cNvGrpSpPr/>
              <p:nvPr userDrawn="1"/>
            </p:nvGrpSpPr>
            <p:grpSpPr>
              <a:xfrm>
                <a:off x="539750" y="-539999"/>
                <a:ext cx="647874" cy="432000"/>
                <a:chOff x="539750" y="-539999"/>
                <a:chExt cx="647874" cy="432000"/>
              </a:xfrm>
            </p:grpSpPr>
            <p:cxnSp>
              <p:nvCxnSpPr>
                <p:cNvPr id="19" name="Gerade Verbindung 18"/>
                <p:cNvCxnSpPr/>
                <p:nvPr userDrawn="1"/>
              </p:nvCxnSpPr>
              <p:spPr>
                <a:xfrm>
                  <a:off x="539750" y="-468000"/>
                  <a:ext cx="0" cy="36000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gieanweisung // Fußzeile"/>
                <p:cNvSpPr txBox="1"/>
                <p:nvPr userDrawn="1"/>
              </p:nvSpPr>
              <p:spPr>
                <a:xfrm rot="10800000" flipH="1" flipV="1">
                  <a:off x="576000" y="-539999"/>
                  <a:ext cx="611624" cy="43200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b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900" b="0" dirty="0">
                      <a:solidFill>
                        <a:srgbClr val="564A44"/>
                      </a:solidFill>
                    </a:rPr>
                    <a:t>11,20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900" b="0" dirty="0">
                      <a:solidFill>
                        <a:srgbClr val="564A44"/>
                      </a:solidFill>
                    </a:rPr>
                    <a:t>01,50 cm</a:t>
                  </a:r>
                </a:p>
              </p:txBody>
            </p:sp>
          </p:grpSp>
          <p:grpSp>
            <p:nvGrpSpPr>
              <p:cNvPr id="24" name="Gruppieren 23"/>
              <p:cNvGrpSpPr/>
              <p:nvPr userDrawn="1"/>
            </p:nvGrpSpPr>
            <p:grpSpPr>
              <a:xfrm>
                <a:off x="7956000" y="-539998"/>
                <a:ext cx="648000" cy="432000"/>
                <a:chOff x="7956000" y="-539998"/>
                <a:chExt cx="648000" cy="432000"/>
              </a:xfrm>
            </p:grpSpPr>
            <p:sp>
              <p:nvSpPr>
                <p:cNvPr id="21" name="Regieanweisung // Fußzeile"/>
                <p:cNvSpPr txBox="1"/>
                <p:nvPr userDrawn="1"/>
              </p:nvSpPr>
              <p:spPr>
                <a:xfrm rot="10800000" flipH="1" flipV="1">
                  <a:off x="7956000" y="-539998"/>
                  <a:ext cx="611624" cy="43200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b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900" b="0" dirty="0">
                      <a:solidFill>
                        <a:srgbClr val="564A44"/>
                      </a:solidFill>
                    </a:rPr>
                    <a:t>11,20</a:t>
                  </a:r>
                </a:p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900" b="0" dirty="0">
                      <a:solidFill>
                        <a:srgbClr val="564A44"/>
                      </a:solidFill>
                    </a:rPr>
                    <a:t>cm 23,90</a:t>
                  </a:r>
                </a:p>
              </p:txBody>
            </p:sp>
            <p:cxnSp>
              <p:nvCxnSpPr>
                <p:cNvPr id="23" name="Gerade Verbindung 22"/>
                <p:cNvCxnSpPr/>
                <p:nvPr userDrawn="1"/>
              </p:nvCxnSpPr>
              <p:spPr>
                <a:xfrm>
                  <a:off x="8604000" y="-468000"/>
                  <a:ext cx="0" cy="36000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" name="Gruppieren 31"/>
            <p:cNvGrpSpPr/>
            <p:nvPr userDrawn="1"/>
          </p:nvGrpSpPr>
          <p:grpSpPr>
            <a:xfrm>
              <a:off x="539750" y="6966000"/>
              <a:ext cx="8064250" cy="468000"/>
              <a:chOff x="539750" y="6966000"/>
              <a:chExt cx="8064250" cy="468000"/>
            </a:xfrm>
          </p:grpSpPr>
          <p:grpSp>
            <p:nvGrpSpPr>
              <p:cNvPr id="30" name="Gruppieren 29"/>
              <p:cNvGrpSpPr/>
              <p:nvPr userDrawn="1"/>
            </p:nvGrpSpPr>
            <p:grpSpPr>
              <a:xfrm>
                <a:off x="539750" y="6966000"/>
                <a:ext cx="6336518" cy="468000"/>
                <a:chOff x="539750" y="6966000"/>
                <a:chExt cx="6336518" cy="468000"/>
              </a:xfrm>
            </p:grpSpPr>
            <p:sp>
              <p:nvSpPr>
                <p:cNvPr id="15" name="Regieanweisung // Fußzeile"/>
                <p:cNvSpPr txBox="1"/>
                <p:nvPr userDrawn="1"/>
              </p:nvSpPr>
              <p:spPr>
                <a:xfrm rot="10800000" flipH="1" flipV="1">
                  <a:off x="576000" y="6966000"/>
                  <a:ext cx="6300268" cy="46800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200" b="0" dirty="0">
                      <a:solidFill>
                        <a:srgbClr val="564A44"/>
                      </a:solidFill>
                    </a:rPr>
                    <a:t>Fußzeile pro Folie oder für alle/mehrere anpassen über Menü: </a:t>
                  </a:r>
                  <a:br>
                    <a:rPr lang="de-DE" sz="1200" b="0" dirty="0">
                      <a:solidFill>
                        <a:srgbClr val="564A44"/>
                      </a:solidFill>
                    </a:rPr>
                  </a:br>
                  <a:r>
                    <a:rPr lang="de-DE" sz="1200" dirty="0">
                      <a:solidFill>
                        <a:srgbClr val="564A44"/>
                      </a:solidFill>
                    </a:rPr>
                    <a:t>Einfügen // Text // Kopf- und Fußzeile</a:t>
                  </a:r>
                </a:p>
              </p:txBody>
            </p:sp>
            <p:cxnSp>
              <p:nvCxnSpPr>
                <p:cNvPr id="27" name="Gerade Verbindung 26"/>
                <p:cNvCxnSpPr/>
                <p:nvPr userDrawn="1"/>
              </p:nvCxnSpPr>
              <p:spPr>
                <a:xfrm>
                  <a:off x="539750" y="6966000"/>
                  <a:ext cx="0" cy="36000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uppieren 30"/>
              <p:cNvGrpSpPr/>
              <p:nvPr userDrawn="1"/>
            </p:nvGrpSpPr>
            <p:grpSpPr>
              <a:xfrm>
                <a:off x="7956000" y="6966000"/>
                <a:ext cx="648000" cy="432000"/>
                <a:chOff x="7956000" y="6966000"/>
                <a:chExt cx="648000" cy="432000"/>
              </a:xfrm>
            </p:grpSpPr>
            <p:sp>
              <p:nvSpPr>
                <p:cNvPr id="28" name="Regieanweisung // Fußzeile"/>
                <p:cNvSpPr txBox="1"/>
                <p:nvPr userDrawn="1"/>
              </p:nvSpPr>
              <p:spPr>
                <a:xfrm rot="10800000" flipH="1" flipV="1">
                  <a:off x="7956000" y="6966000"/>
                  <a:ext cx="611624" cy="43200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900" b="0" dirty="0">
                      <a:solidFill>
                        <a:srgbClr val="564A44"/>
                      </a:solidFill>
                    </a:rPr>
                    <a:t>cm 23,90</a:t>
                  </a:r>
                </a:p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900" b="0" dirty="0">
                      <a:solidFill>
                        <a:srgbClr val="564A44"/>
                      </a:solidFill>
                    </a:rPr>
                    <a:t>11,20</a:t>
                  </a:r>
                </a:p>
              </p:txBody>
            </p:sp>
            <p:cxnSp>
              <p:nvCxnSpPr>
                <p:cNvPr id="29" name="Gerade Verbindung 28"/>
                <p:cNvCxnSpPr/>
                <p:nvPr userDrawn="1"/>
              </p:nvCxnSpPr>
              <p:spPr>
                <a:xfrm>
                  <a:off x="8604000" y="6966000"/>
                  <a:ext cx="0" cy="36000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uppieren 46"/>
            <p:cNvGrpSpPr/>
            <p:nvPr userDrawn="1"/>
          </p:nvGrpSpPr>
          <p:grpSpPr>
            <a:xfrm>
              <a:off x="9252000" y="1978025"/>
              <a:ext cx="612603" cy="3817975"/>
              <a:chOff x="9252000" y="1978025"/>
              <a:chExt cx="612603" cy="3817975"/>
            </a:xfrm>
          </p:grpSpPr>
          <p:grpSp>
            <p:nvGrpSpPr>
              <p:cNvPr id="46" name="Gruppieren 45"/>
              <p:cNvGrpSpPr/>
              <p:nvPr userDrawn="1"/>
            </p:nvGrpSpPr>
            <p:grpSpPr>
              <a:xfrm>
                <a:off x="9252000" y="1978025"/>
                <a:ext cx="611624" cy="469975"/>
                <a:chOff x="9252000" y="1978025"/>
                <a:chExt cx="611624" cy="469975"/>
              </a:xfrm>
            </p:grpSpPr>
            <p:sp>
              <p:nvSpPr>
                <p:cNvPr id="33" name="Regieanweisung // Fußzeile"/>
                <p:cNvSpPr txBox="1"/>
                <p:nvPr userDrawn="1"/>
              </p:nvSpPr>
              <p:spPr>
                <a:xfrm rot="10800000" flipH="1" flipV="1">
                  <a:off x="9252000" y="2016000"/>
                  <a:ext cx="611624" cy="43200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t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900" b="0" dirty="0">
                      <a:solidFill>
                        <a:srgbClr val="564A44"/>
                      </a:solidFill>
                    </a:rPr>
                    <a:t>05,50 cm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900" b="0" dirty="0">
                      <a:solidFill>
                        <a:srgbClr val="564A44"/>
                      </a:solidFill>
                    </a:rPr>
                    <a:t>04,03</a:t>
                  </a:r>
                </a:p>
              </p:txBody>
            </p:sp>
            <p:cxnSp>
              <p:nvCxnSpPr>
                <p:cNvPr id="34" name="Gerade Verbindung 33"/>
                <p:cNvCxnSpPr/>
                <p:nvPr userDrawn="1"/>
              </p:nvCxnSpPr>
              <p:spPr>
                <a:xfrm>
                  <a:off x="9252000" y="1978025"/>
                  <a:ext cx="36000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ieren 44"/>
              <p:cNvGrpSpPr/>
              <p:nvPr userDrawn="1"/>
            </p:nvGrpSpPr>
            <p:grpSpPr>
              <a:xfrm>
                <a:off x="9252000" y="5328000"/>
                <a:ext cx="612603" cy="468000"/>
                <a:chOff x="9252000" y="5328000"/>
                <a:chExt cx="612603" cy="468000"/>
              </a:xfrm>
            </p:grpSpPr>
            <p:sp>
              <p:nvSpPr>
                <p:cNvPr id="36" name="Regieanweisung // Fußzeile"/>
                <p:cNvSpPr txBox="1"/>
                <p:nvPr userDrawn="1"/>
              </p:nvSpPr>
              <p:spPr>
                <a:xfrm rot="10800000" flipH="1" flipV="1">
                  <a:off x="9252979" y="5328000"/>
                  <a:ext cx="611624" cy="43200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vert="horz" wrap="square" lIns="0" tIns="0" rIns="0" bIns="0" rtlCol="0" anchor="b" anchorCtr="0">
                  <a:noAutofit/>
                </a:bodyPr>
                <a:lstStyle>
                  <a:defPPr>
                    <a:defRPr lang="de-DE"/>
                  </a:defPPr>
                  <a:lvl1pPr marL="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152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4305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458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86112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07640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29168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50696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72224" algn="l" defTabSz="1043056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900" b="0" dirty="0">
                      <a:solidFill>
                        <a:srgbClr val="564A44"/>
                      </a:solidFill>
                    </a:rPr>
                    <a:t>06,57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900" b="0" dirty="0">
                      <a:solidFill>
                        <a:srgbClr val="564A44"/>
                      </a:solidFill>
                    </a:rPr>
                    <a:t>16,10 cm</a:t>
                  </a:r>
                </a:p>
              </p:txBody>
            </p:sp>
            <p:cxnSp>
              <p:nvCxnSpPr>
                <p:cNvPr id="37" name="Gerade Verbindung 36"/>
                <p:cNvCxnSpPr/>
                <p:nvPr userDrawn="1"/>
              </p:nvCxnSpPr>
              <p:spPr>
                <a:xfrm>
                  <a:off x="9252000" y="5796000"/>
                  <a:ext cx="360000" cy="0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8" name="Gruppieren 47"/>
            <p:cNvGrpSpPr/>
            <p:nvPr userDrawn="1"/>
          </p:nvGrpSpPr>
          <p:grpSpPr>
            <a:xfrm>
              <a:off x="-719624" y="5328001"/>
              <a:ext cx="611624" cy="467999"/>
              <a:chOff x="-719624" y="5328001"/>
              <a:chExt cx="611624" cy="467999"/>
            </a:xfrm>
          </p:grpSpPr>
          <p:sp>
            <p:nvSpPr>
              <p:cNvPr id="43" name="Regieanweisung // Fußzeile"/>
              <p:cNvSpPr txBox="1"/>
              <p:nvPr userDrawn="1"/>
            </p:nvSpPr>
            <p:spPr>
              <a:xfrm rot="10800000" flipH="1" flipV="1">
                <a:off x="-719624" y="5328001"/>
                <a:ext cx="611624" cy="43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 b="0" dirty="0">
                    <a:solidFill>
                      <a:srgbClr val="564A44"/>
                    </a:solidFill>
                  </a:rPr>
                  <a:t>06,57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900" b="0" dirty="0">
                    <a:solidFill>
                      <a:srgbClr val="564A44"/>
                    </a:solidFill>
                  </a:rPr>
                  <a:t>cm 16,10</a:t>
                </a:r>
              </a:p>
            </p:txBody>
          </p:sp>
          <p:cxnSp>
            <p:nvCxnSpPr>
              <p:cNvPr id="44" name="Gerade Verbindung 43"/>
              <p:cNvCxnSpPr/>
              <p:nvPr userDrawn="1"/>
            </p:nvCxnSpPr>
            <p:spPr>
              <a:xfrm>
                <a:off x="-468000" y="57960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pieren 49"/>
            <p:cNvGrpSpPr/>
            <p:nvPr userDrawn="1"/>
          </p:nvGrpSpPr>
          <p:grpSpPr>
            <a:xfrm>
              <a:off x="-2124001" y="0"/>
              <a:ext cx="2016002" cy="3095999"/>
              <a:chOff x="-2124001" y="0"/>
              <a:chExt cx="2016002" cy="3095999"/>
            </a:xfrm>
          </p:grpSpPr>
          <p:sp>
            <p:nvSpPr>
              <p:cNvPr id="16" name="Regieanweisung // Allgemein"/>
              <p:cNvSpPr txBox="1"/>
              <p:nvPr userDrawn="1"/>
            </p:nvSpPr>
            <p:spPr>
              <a:xfrm rot="10800000" flipH="1" flipV="1">
                <a:off x="-2123999" y="0"/>
                <a:ext cx="2016000" cy="14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200" b="0" dirty="0">
                    <a:solidFill>
                      <a:srgbClr val="564A44"/>
                    </a:solidFill>
                  </a:rPr>
                  <a:t>Folie in Ursprungsform 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200" b="0" dirty="0">
                    <a:solidFill>
                      <a:srgbClr val="564A44"/>
                    </a:solidFill>
                  </a:rPr>
                  <a:t>bringen über Menu: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200" dirty="0">
                    <a:solidFill>
                      <a:srgbClr val="564A44"/>
                    </a:solidFill>
                  </a:rPr>
                  <a:t>Start // Folien // Zurücksetzen</a:t>
                </a:r>
              </a:p>
              <a:p>
                <a:pPr algn="r" fontAlgn="auto">
                  <a:spcBef>
                    <a:spcPts val="900"/>
                  </a:spcBef>
                  <a:spcAft>
                    <a:spcPts val="0"/>
                  </a:spcAft>
                </a:pPr>
                <a:r>
                  <a:rPr lang="de-DE" sz="1200" b="0" dirty="0">
                    <a:solidFill>
                      <a:srgbClr val="564A44"/>
                    </a:solidFill>
                  </a:rPr>
                  <a:t>Wechsel des Folienlayouts </a:t>
                </a:r>
                <a:br>
                  <a:rPr lang="de-DE" sz="1200" b="0" dirty="0">
                    <a:solidFill>
                      <a:srgbClr val="564A44"/>
                    </a:solidFill>
                  </a:rPr>
                </a:br>
                <a:r>
                  <a:rPr lang="de-DE" sz="1200" b="0" dirty="0">
                    <a:solidFill>
                      <a:srgbClr val="564A44"/>
                    </a:solidFill>
                  </a:rPr>
                  <a:t>im Menü über:</a:t>
                </a:r>
              </a:p>
              <a:p>
                <a:pPr algn="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200" dirty="0">
                    <a:solidFill>
                      <a:srgbClr val="564A44"/>
                    </a:solidFill>
                  </a:rPr>
                  <a:t>Start // Folien // Layout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200" b="0" dirty="0">
                  <a:solidFill>
                    <a:srgbClr val="564A44"/>
                  </a:solidFill>
                </a:endParaRP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200" b="0" dirty="0">
                  <a:solidFill>
                    <a:srgbClr val="564A44"/>
                  </a:solidFill>
                </a:endParaRPr>
              </a:p>
            </p:txBody>
          </p:sp>
          <p:sp>
            <p:nvSpPr>
              <p:cNvPr id="17" name="Textfeld 56"/>
              <p:cNvSpPr txBox="1"/>
              <p:nvPr userDrawn="1"/>
            </p:nvSpPr>
            <p:spPr>
              <a:xfrm rot="10800000" flipH="1" flipV="1">
                <a:off x="-2124001" y="2015999"/>
                <a:ext cx="2016001" cy="108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200" b="0" dirty="0">
                    <a:solidFill>
                      <a:srgbClr val="564A44"/>
                    </a:solidFill>
                  </a:rPr>
                  <a:t>Wechsel der Textebene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200" b="0" dirty="0">
                    <a:solidFill>
                      <a:srgbClr val="564A44"/>
                    </a:solidFill>
                  </a:rPr>
                  <a:t>im Menü über: </a:t>
                </a:r>
                <a:br>
                  <a:rPr lang="de-DE" sz="1200" b="0" dirty="0">
                    <a:solidFill>
                      <a:srgbClr val="564A44"/>
                    </a:solidFill>
                  </a:rPr>
                </a:br>
                <a:r>
                  <a:rPr lang="de-DE" sz="1200" dirty="0">
                    <a:solidFill>
                      <a:srgbClr val="564A44"/>
                    </a:solidFill>
                  </a:rPr>
                  <a:t>Start // Absatz // Listenebene erhöhen/verringern</a:t>
                </a:r>
              </a:p>
            </p:txBody>
          </p:sp>
          <p:cxnSp>
            <p:nvCxnSpPr>
              <p:cNvPr id="49" name="Gerade Verbindung 48"/>
              <p:cNvCxnSpPr/>
              <p:nvPr userDrawn="1"/>
            </p:nvCxnSpPr>
            <p:spPr>
              <a:xfrm>
                <a:off x="-468000" y="19780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Logo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000" y="6156000"/>
            <a:ext cx="1448818" cy="414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978025"/>
            <a:ext cx="8064250" cy="38147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e-DE" dirty="0"/>
              <a:t>Aufzählung einfügen // für Aufzählung (weitere Schriftgrößen), Zwischenüberschrift, Text (verschiedene Schriftgrößen) und Nummerierung: Start // Absatz // Listenebene erhöhen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571056"/>
            <a:ext cx="8064250" cy="576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e-DE" dirty="0"/>
              <a:t>Hier steht eine Headline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60000" y="6206069"/>
            <a:ext cx="5616268" cy="39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564A44"/>
                </a:solidFill>
              </a:rPr>
              <a:t>Hier steht der Titel des Vortrags • XX/XX/2015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44683" y="6206070"/>
            <a:ext cx="720000" cy="39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rgbClr val="D51317"/>
                </a:solidFill>
              </a:rPr>
              <a:t>Seite </a:t>
            </a:r>
            <a:fld id="{B2953D5D-6807-4529-B7B4-93DC50A30C3F}" type="slidenum">
              <a:rPr lang="de-DE" smtClean="0">
                <a:solidFill>
                  <a:srgbClr val="D51317"/>
                </a:solidFill>
              </a:rPr>
              <a:pPr fontAlgn="auto">
                <a:spcAft>
                  <a:spcPts val="0"/>
                </a:spcAft>
              </a:pPr>
              <a:t>‹Nr.›</a:t>
            </a:fld>
            <a:endParaRPr lang="de-DE" dirty="0">
              <a:solidFill>
                <a:srgbClr val="D513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6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ts val="0"/>
        </a:spcBef>
        <a:buFont typeface="Arial" panose="020B0604020202020204" pitchFamily="34" charset="0"/>
        <a:buNone/>
        <a:defRPr sz="35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3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4000"/>
        </a:lnSpc>
        <a:spcBef>
          <a:spcPts val="2551"/>
        </a:spcBef>
        <a:spcAft>
          <a:spcPts val="0"/>
        </a:spcAft>
        <a:buFont typeface="Arial" panose="020B0604020202020204" pitchFamily="34" charset="0"/>
        <a:buNone/>
        <a:defRPr sz="2660" b="1" kern="120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3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None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None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324000" indent="-324000" algn="l" defTabSz="914400" rtl="0" eaLnBrk="1" latinLnBrk="0" hangingPunct="1">
        <a:lnSpc>
          <a:spcPct val="123000"/>
        </a:lnSpc>
        <a:spcBef>
          <a:spcPts val="0"/>
        </a:spcBef>
        <a:buClr>
          <a:schemeClr val="accent1"/>
        </a:buClr>
        <a:buFont typeface="+mj-lt"/>
        <a:buAutoNum type="arabicPeriod"/>
        <a:defRPr sz="225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wmf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://www.bam.d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33.xml"/><Relationship Id="rId1" Type="http://schemas.openxmlformats.org/officeDocument/2006/relationships/video" Target="file:///\\isosrv\ISOTEC\PARTNER\Klein\Sonstiges\Vortrag\Paraffinaufnahme%20im%20Zeitraffer.mp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-9664700" y="3186112"/>
            <a:ext cx="305911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60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89063" y="1129421"/>
            <a:ext cx="4219205" cy="362013"/>
          </a:xfrm>
        </p:spPr>
        <p:txBody>
          <a:bodyPr/>
          <a:lstStyle/>
          <a:p>
            <a:r>
              <a:rPr lang="de-DE" sz="2000" dirty="0"/>
              <a:t>Abdichtungssysteme  </a:t>
            </a:r>
            <a:r>
              <a:rPr lang="de-DE" sz="2000" dirty="0" smtClean="0"/>
              <a:t>Häusler</a:t>
            </a:r>
            <a:endParaRPr lang="de-DE" sz="2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163772" y="101452"/>
            <a:ext cx="1476000" cy="1476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59834" y="333458"/>
            <a:ext cx="4677664" cy="583031"/>
          </a:xfrm>
        </p:spPr>
        <p:txBody>
          <a:bodyPr/>
          <a:lstStyle/>
          <a:p>
            <a:r>
              <a:rPr lang="de-DE" dirty="0"/>
              <a:t>ISOTEC-Fachbetrieb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53" y="1577452"/>
            <a:ext cx="3328148" cy="4127607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160038" y="2962409"/>
            <a:ext cx="4508273" cy="105700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08000" tIns="72000" rIns="108000" bIns="36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88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 smtClean="0"/>
              <a:t>Ursachen für </a:t>
            </a:r>
          </a:p>
          <a:p>
            <a:pPr fontAlgn="auto">
              <a:spcAft>
                <a:spcPts val="0"/>
              </a:spcAft>
            </a:pPr>
            <a:r>
              <a:rPr lang="de-DE" dirty="0" smtClean="0"/>
              <a:t>Feuchteschäden</a:t>
            </a:r>
          </a:p>
        </p:txBody>
      </p:sp>
      <p:sp>
        <p:nvSpPr>
          <p:cNvPr id="11" name="Untertitel 2"/>
          <p:cNvSpPr txBox="1">
            <a:spLocks/>
          </p:cNvSpPr>
          <p:nvPr/>
        </p:nvSpPr>
        <p:spPr>
          <a:xfrm>
            <a:off x="163772" y="4251343"/>
            <a:ext cx="4504539" cy="842273"/>
          </a:xfrm>
          <a:prstGeom prst="rect">
            <a:avLst/>
          </a:prstGeom>
          <a:solidFill>
            <a:schemeClr val="tx1"/>
          </a:solidFill>
        </p:spPr>
        <p:txBody>
          <a:bodyPr vert="horz" wrap="none" lIns="108000" tIns="36000" rIns="108000" bIns="3600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66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660" b="1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660" b="1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660" b="1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660" b="1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660" b="1" kern="1200" cap="all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de-DE" dirty="0" smtClean="0"/>
              <a:t>Vorstellung der </a:t>
            </a:r>
          </a:p>
          <a:p>
            <a:pPr fontAlgn="auto"/>
            <a:r>
              <a:rPr lang="de-DE" dirty="0" smtClean="0"/>
              <a:t>ISOTEC-Systemlösungen</a:t>
            </a:r>
            <a:endParaRPr lang="de-DE" dirty="0"/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 txBox="1">
            <a:spLocks/>
          </p:cNvSpPr>
          <p:nvPr/>
        </p:nvSpPr>
        <p:spPr>
          <a:xfrm>
            <a:off x="395536" y="216049"/>
            <a:ext cx="835292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Feuchtezufuhr im Sockelbereich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9" t="5992" r="1900"/>
          <a:stretch>
            <a:fillRect/>
          </a:stretch>
        </p:blipFill>
        <p:spPr bwMode="auto">
          <a:xfrm>
            <a:off x="4493406" y="2295321"/>
            <a:ext cx="4255058" cy="333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ser%20aussenputz%20haus%20sockelbere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780" y="2814610"/>
            <a:ext cx="4149725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ige Legende 11"/>
          <p:cNvSpPr/>
          <p:nvPr/>
        </p:nvSpPr>
        <p:spPr>
          <a:xfrm>
            <a:off x="179512" y="5435923"/>
            <a:ext cx="1944215" cy="720080"/>
          </a:xfrm>
          <a:prstGeom prst="wedgeRectCallout">
            <a:avLst>
              <a:gd name="adj1" fmla="val 39369"/>
              <a:gd name="adj2" fmla="val -84860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de-DE" sz="1100" dirty="0" err="1"/>
              <a:t>Farb</a:t>
            </a:r>
            <a:r>
              <a:rPr lang="en-US" altLang="de-DE" sz="1100" dirty="0"/>
              <a:t>-/ </a:t>
            </a:r>
            <a:r>
              <a:rPr lang="en-US" altLang="de-DE" sz="1100" dirty="0" err="1"/>
              <a:t>Putzabplatzungen</a:t>
            </a:r>
            <a:r>
              <a:rPr lang="en-US" altLang="de-DE" sz="1100" dirty="0"/>
              <a:t> auf </a:t>
            </a:r>
            <a:r>
              <a:rPr lang="en-US" altLang="de-DE" sz="1100" dirty="0" err="1"/>
              <a:t>Grund</a:t>
            </a:r>
            <a:r>
              <a:rPr lang="en-US" altLang="de-DE" sz="1100" dirty="0"/>
              <a:t> </a:t>
            </a:r>
            <a:r>
              <a:rPr lang="en-US" altLang="de-DE" sz="1100" dirty="0" err="1"/>
              <a:t>fehlerhafter</a:t>
            </a:r>
            <a:r>
              <a:rPr lang="en-US" altLang="de-DE" sz="1100" dirty="0"/>
              <a:t> </a:t>
            </a:r>
            <a:r>
              <a:rPr lang="en-US" altLang="de-DE" sz="1100" dirty="0" err="1"/>
              <a:t>Abdichtung</a:t>
            </a:r>
            <a:endParaRPr lang="en-US" altLang="de-DE" sz="1100" dirty="0"/>
          </a:p>
        </p:txBody>
      </p:sp>
      <p:sp>
        <p:nvSpPr>
          <p:cNvPr id="13" name="Rechteckige Legende 12"/>
          <p:cNvSpPr/>
          <p:nvPr/>
        </p:nvSpPr>
        <p:spPr>
          <a:xfrm>
            <a:off x="4580650" y="5552741"/>
            <a:ext cx="4063508" cy="381306"/>
          </a:xfrm>
          <a:prstGeom prst="wedgeRectCallout">
            <a:avLst>
              <a:gd name="adj1" fmla="val 19813"/>
              <a:gd name="adj2" fmla="val -46960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de-DE" altLang="de-DE" sz="1100" dirty="0"/>
              <a:t>Abdichtung nach DIN 18195</a:t>
            </a:r>
            <a:endParaRPr lang="de-DE" altLang="de-DE" sz="1100" dirty="0">
              <a:solidFill>
                <a:srgbClr val="006B7B"/>
              </a:solidFill>
            </a:endParaRPr>
          </a:p>
        </p:txBody>
      </p:sp>
      <p:sp>
        <p:nvSpPr>
          <p:cNvPr id="14" name="Rechteckige Legende 13"/>
          <p:cNvSpPr/>
          <p:nvPr/>
        </p:nvSpPr>
        <p:spPr>
          <a:xfrm>
            <a:off x="6948264" y="2852691"/>
            <a:ext cx="1872207" cy="442600"/>
          </a:xfrm>
          <a:prstGeom prst="wedgeRectCallout">
            <a:avLst>
              <a:gd name="adj1" fmla="val -53832"/>
              <a:gd name="adj2" fmla="val 89516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de-DE" sz="1100" dirty="0" err="1"/>
              <a:t>Abdichtung</a:t>
            </a:r>
            <a:r>
              <a:rPr lang="en-US" altLang="de-DE" sz="1100" dirty="0"/>
              <a:t> </a:t>
            </a:r>
            <a:r>
              <a:rPr lang="en-US" altLang="de-DE" sz="1100" dirty="0" err="1"/>
              <a:t>planmäßig</a:t>
            </a:r>
            <a:r>
              <a:rPr lang="en-US" altLang="de-DE" sz="1100" dirty="0"/>
              <a:t> 30cm </a:t>
            </a:r>
            <a:r>
              <a:rPr lang="en-US" altLang="de-DE" sz="1100" dirty="0" err="1"/>
              <a:t>über</a:t>
            </a:r>
            <a:r>
              <a:rPr lang="en-US" altLang="de-DE" sz="1100" dirty="0"/>
              <a:t> GOK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41092" y="1245137"/>
            <a:ext cx="6494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900" dirty="0">
                <a:solidFill>
                  <a:schemeClr val="tx1"/>
                </a:solidFill>
                <a:latin typeface="+mn-lt"/>
              </a:rPr>
              <a:t>Der Sockelbereich eines Gebäudes ist durch geeignete Maßnahmen vor Feuchte zu schützen. </a:t>
            </a:r>
          </a:p>
          <a:p>
            <a:endParaRPr lang="de-DE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4350" y="230187"/>
            <a:ext cx="7772400" cy="684213"/>
          </a:xfrm>
          <a:prstGeom prst="rect">
            <a:avLst/>
          </a:prstGeom>
        </p:spPr>
        <p:txBody>
          <a:bodyPr/>
          <a:lstStyle/>
          <a:p>
            <a:r>
              <a:rPr lang="de-DE" altLang="de-DE" dirty="0"/>
              <a:t>Aufsteigende Feuchte</a:t>
            </a:r>
          </a:p>
        </p:txBody>
      </p:sp>
      <p:pic>
        <p:nvPicPr>
          <p:cNvPr id="27651" name="Picture 3" descr="Bil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" y="1109663"/>
            <a:ext cx="4103688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Zeichnung_Boden-Wand-Anschluß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45" t="17305" r="31905" b="7777"/>
          <a:stretch>
            <a:fillRect/>
          </a:stretch>
        </p:blipFill>
        <p:spPr bwMode="auto">
          <a:xfrm>
            <a:off x="4957763" y="1062038"/>
            <a:ext cx="367665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5940425" y="2133600"/>
            <a:ext cx="0" cy="79216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V="1">
            <a:off x="6300788" y="2133600"/>
            <a:ext cx="0" cy="79216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7656" name="Picture 8" descr="Putz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" y="4365625"/>
            <a:ext cx="237648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7096125" y="5772150"/>
            <a:ext cx="1933575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652" name="Picture 4" descr="Bild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4365625"/>
            <a:ext cx="525621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29419" y="6417260"/>
            <a:ext cx="578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ISOTEC Horizontalsperre</a:t>
            </a:r>
            <a:endParaRPr lang="de-DE" sz="160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47650"/>
            <a:ext cx="7772400" cy="67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altLang="de-DE" dirty="0"/>
              <a:t>Hangwasser</a:t>
            </a:r>
          </a:p>
        </p:txBody>
      </p:sp>
      <p:pic>
        <p:nvPicPr>
          <p:cNvPr id="30723" name="Picture 3" descr="steil05_g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343025"/>
            <a:ext cx="24130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steil04_g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359275"/>
            <a:ext cx="28257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255588" y="4992688"/>
            <a:ext cx="792162" cy="3603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255588" y="5254625"/>
            <a:ext cx="1079500" cy="5048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0727" name="Picture 7" descr="Haus am Hang Aut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8988" y="1959428"/>
            <a:ext cx="5661025" cy="399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29419" y="6417260"/>
            <a:ext cx="578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ISOTEC Horizontalsperre und Außen-/Innenabdichtung</a:t>
            </a:r>
            <a:endParaRPr lang="de-DE" sz="160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9"/>
          <p:cNvSpPr txBox="1">
            <a:spLocks/>
          </p:cNvSpPr>
          <p:nvPr/>
        </p:nvSpPr>
        <p:spPr>
          <a:xfrm>
            <a:off x="449393" y="1305309"/>
            <a:ext cx="6920375" cy="579595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4000"/>
              </a:lnSpc>
              <a:spcBef>
                <a:spcPts val="2551"/>
              </a:spcBef>
              <a:spcAft>
                <a:spcPts val="0"/>
              </a:spcAft>
              <a:buFont typeface="Arial" panose="020B0604020202020204" pitchFamily="34" charset="0"/>
              <a:buNone/>
              <a:defRPr sz="266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0" indent="-324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22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" indent="-324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22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2600" b="1"/>
              <a:t>Feuchteeintrag bei Leckagen durch</a:t>
            </a:r>
            <a:r>
              <a:rPr lang="de-DE" sz="2000" b="1"/>
              <a:t>:</a:t>
            </a:r>
            <a:endParaRPr lang="de-DE" sz="2000" b="1" dirty="0"/>
          </a:p>
        </p:txBody>
      </p:sp>
      <p:sp>
        <p:nvSpPr>
          <p:cNvPr id="8" name="Titel 2"/>
          <p:cNvSpPr txBox="1">
            <a:spLocks/>
          </p:cNvSpPr>
          <p:nvPr/>
        </p:nvSpPr>
        <p:spPr>
          <a:xfrm>
            <a:off x="402777" y="273059"/>
            <a:ext cx="835292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/>
              <a:t>Wasserführende haustechnische Einrichtungen</a:t>
            </a:r>
            <a:endParaRPr lang="de-DE" dirty="0"/>
          </a:p>
        </p:txBody>
      </p:sp>
      <p:pic>
        <p:nvPicPr>
          <p:cNvPr id="10" name="Picture 4" descr="fussbodenheizung"/>
          <p:cNvPicPr>
            <a:picLocks noChangeAspect="1" noChangeArrowheads="1"/>
          </p:cNvPicPr>
          <p:nvPr/>
        </p:nvPicPr>
        <p:blipFill rotWithShape="1">
          <a:blip r:embed="rId3" cstate="screen">
            <a:lum bright="-2000"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311" y="2106245"/>
            <a:ext cx="3857848" cy="224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chmutzroh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307" y="4427123"/>
            <a:ext cx="2837867" cy="188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Rohrbruch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3"/>
          <a:stretch/>
        </p:blipFill>
        <p:spPr bwMode="auto">
          <a:xfrm>
            <a:off x="5076056" y="2106245"/>
            <a:ext cx="3339604" cy="225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ige Legende 12"/>
          <p:cNvSpPr/>
          <p:nvPr/>
        </p:nvSpPr>
        <p:spPr>
          <a:xfrm>
            <a:off x="419435" y="4204659"/>
            <a:ext cx="1619728" cy="444927"/>
          </a:xfrm>
          <a:prstGeom prst="wedgeRectCallout">
            <a:avLst>
              <a:gd name="adj1" fmla="val 45460"/>
              <a:gd name="adj2" fmla="val -124435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de-DE" sz="1100" dirty="0" err="1"/>
              <a:t>Heizungsleitungen</a:t>
            </a:r>
            <a:endParaRPr lang="en-US" altLang="de-DE" sz="1100" dirty="0"/>
          </a:p>
        </p:txBody>
      </p:sp>
      <p:sp>
        <p:nvSpPr>
          <p:cNvPr id="14" name="Rechteckige Legende 13"/>
          <p:cNvSpPr/>
          <p:nvPr/>
        </p:nvSpPr>
        <p:spPr>
          <a:xfrm>
            <a:off x="7076293" y="1909839"/>
            <a:ext cx="1679412" cy="392811"/>
          </a:xfrm>
          <a:prstGeom prst="wedgeRectCallout">
            <a:avLst>
              <a:gd name="adj1" fmla="val -35070"/>
              <a:gd name="adj2" fmla="val 179142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de-DE" sz="1100" dirty="0" err="1"/>
              <a:t>Wasserleitungen</a:t>
            </a:r>
            <a:endParaRPr lang="en-US" altLang="de-DE" sz="1100" dirty="0"/>
          </a:p>
        </p:txBody>
      </p:sp>
      <p:sp>
        <p:nvSpPr>
          <p:cNvPr id="15" name="Rechteckige Legende 14"/>
          <p:cNvSpPr/>
          <p:nvPr/>
        </p:nvSpPr>
        <p:spPr>
          <a:xfrm>
            <a:off x="5071220" y="4363258"/>
            <a:ext cx="1619015" cy="358188"/>
          </a:xfrm>
          <a:prstGeom prst="wedgeRectCallout">
            <a:avLst>
              <a:gd name="adj1" fmla="val -62461"/>
              <a:gd name="adj2" fmla="val 181927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de-DE" sz="1100" dirty="0" err="1"/>
              <a:t>Abwasserleitungen</a:t>
            </a:r>
            <a:endParaRPr lang="en-US" altLang="de-DE" sz="1100" dirty="0"/>
          </a:p>
        </p:txBody>
      </p:sp>
      <p:sp>
        <p:nvSpPr>
          <p:cNvPr id="16" name="Textfeld 15"/>
          <p:cNvSpPr txBox="1"/>
          <p:nvPr/>
        </p:nvSpPr>
        <p:spPr>
          <a:xfrm>
            <a:off x="429419" y="6417260"/>
            <a:ext cx="578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ISOTEC Trocknungssysteme</a:t>
            </a:r>
            <a:endParaRPr lang="de-DE" sz="160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5" descr="Kleinke,St Margarethen 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413" y="969963"/>
            <a:ext cx="397827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2"/>
          <p:cNvSpPr txBox="1">
            <a:spLocks/>
          </p:cNvSpPr>
          <p:nvPr/>
        </p:nvSpPr>
        <p:spPr>
          <a:xfrm>
            <a:off x="395536" y="188640"/>
            <a:ext cx="835292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/>
              <a:t>Hygroskopizität von Salzen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9965" y="3819524"/>
            <a:ext cx="1144660" cy="276823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128380"/>
            <a:ext cx="3489485" cy="2735756"/>
          </a:xfrm>
          <a:prstGeom prst="rect">
            <a:avLst/>
          </a:prstGeom>
        </p:spPr>
      </p:pic>
      <p:sp>
        <p:nvSpPr>
          <p:cNvPr id="19" name="Rechteckige Legende 18"/>
          <p:cNvSpPr/>
          <p:nvPr/>
        </p:nvSpPr>
        <p:spPr>
          <a:xfrm>
            <a:off x="2683396" y="1293930"/>
            <a:ext cx="2376264" cy="648072"/>
          </a:xfrm>
          <a:prstGeom prst="wedgeRectCallout">
            <a:avLst>
              <a:gd name="adj1" fmla="val -62461"/>
              <a:gd name="adj2" fmla="val 181927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de-DE" altLang="de-DE" sz="1100" dirty="0"/>
              <a:t>Hygroskopizität ab 70% relativer Luftfeuchtigkeit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29419" y="6417260"/>
            <a:ext cx="578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ISOTEC Sanierputz</a:t>
            </a:r>
            <a:endParaRPr lang="de-DE" sz="160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6863"/>
            <a:ext cx="8928100" cy="1143000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/>
            <a:r>
              <a:rPr lang="de-DE" altLang="de-DE" sz="3000" dirty="0">
                <a:solidFill>
                  <a:srgbClr val="D51317"/>
                </a:solidFill>
              </a:rPr>
              <a:t>Kondensation durch Temperaturunterschiede</a:t>
            </a:r>
          </a:p>
        </p:txBody>
      </p:sp>
      <p:pic>
        <p:nvPicPr>
          <p:cNvPr id="36867" name="Picture 3" descr="FRUE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3141663"/>
            <a:ext cx="286226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211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2857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7143750" y="6048375"/>
            <a:ext cx="17907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869" name="Picture 5" descr="Schimmel-Fenst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75" y="1081088"/>
            <a:ext cx="3998913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29419" y="6417260"/>
            <a:ext cx="578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ISOTEC Klimaplatte</a:t>
            </a:r>
            <a:endParaRPr lang="de-DE" sz="160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841" y="2078923"/>
            <a:ext cx="1800200" cy="1800200"/>
          </a:xfrm>
          <a:prstGeom prst="rect">
            <a:avLst/>
          </a:prstGeom>
        </p:spPr>
      </p:pic>
      <p:sp>
        <p:nvSpPr>
          <p:cNvPr id="8" name="Titel 2"/>
          <p:cNvSpPr txBox="1">
            <a:spLocks/>
          </p:cNvSpPr>
          <p:nvPr/>
        </p:nvSpPr>
        <p:spPr>
          <a:xfrm>
            <a:off x="452686" y="588690"/>
            <a:ext cx="835292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Neubaufeuchte</a:t>
            </a:r>
          </a:p>
        </p:txBody>
      </p:sp>
      <p:pic>
        <p:nvPicPr>
          <p:cNvPr id="10" name="Picture 3" descr="Estrich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750" y="1838175"/>
            <a:ext cx="3995936" cy="318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ige Legende 10"/>
          <p:cNvSpPr/>
          <p:nvPr/>
        </p:nvSpPr>
        <p:spPr>
          <a:xfrm>
            <a:off x="4046123" y="4211614"/>
            <a:ext cx="1496853" cy="499670"/>
          </a:xfrm>
          <a:prstGeom prst="wedgeRectCallout">
            <a:avLst>
              <a:gd name="adj1" fmla="val 8508"/>
              <a:gd name="adj2" fmla="val -37592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altLang="de-DE" sz="1100" dirty="0"/>
              <a:t>Neubaufeuchte von ca. 90l/m²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650" y="3857808"/>
            <a:ext cx="2542612" cy="1991713"/>
          </a:xfrm>
          <a:prstGeom prst="rect">
            <a:avLst/>
          </a:prstGeom>
        </p:spPr>
      </p:pic>
      <p:sp>
        <p:nvSpPr>
          <p:cNvPr id="14" name="Rechteckige Legende 13"/>
          <p:cNvSpPr/>
          <p:nvPr/>
        </p:nvSpPr>
        <p:spPr>
          <a:xfrm>
            <a:off x="5508104" y="1162049"/>
            <a:ext cx="3054872" cy="771525"/>
          </a:xfrm>
          <a:prstGeom prst="wedgeRectCallout">
            <a:avLst>
              <a:gd name="adj1" fmla="val 1981"/>
              <a:gd name="adj2" fmla="val 111176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de-DE" sz="1300" dirty="0" err="1"/>
              <a:t>Bis</a:t>
            </a:r>
            <a:r>
              <a:rPr lang="en-US" altLang="de-DE" sz="1300" dirty="0"/>
              <a:t> </a:t>
            </a:r>
            <a:r>
              <a:rPr lang="en-US" altLang="de-DE" sz="1300" dirty="0" err="1"/>
              <a:t>zum</a:t>
            </a:r>
            <a:r>
              <a:rPr lang="en-US" altLang="de-DE" sz="1300" dirty="0"/>
              <a:t> </a:t>
            </a:r>
            <a:r>
              <a:rPr lang="en-US" altLang="de-DE" sz="1300" dirty="0" err="1"/>
              <a:t>Ausdiffundieren</a:t>
            </a:r>
            <a:r>
              <a:rPr lang="en-US" altLang="de-DE" sz="1300" dirty="0"/>
              <a:t> der </a:t>
            </a:r>
            <a:r>
              <a:rPr lang="en-US" altLang="de-DE" sz="1300" dirty="0" err="1"/>
              <a:t>Neubaufeuchte</a:t>
            </a:r>
            <a:r>
              <a:rPr lang="en-US" altLang="de-DE" sz="1300" dirty="0"/>
              <a:t> </a:t>
            </a:r>
            <a:r>
              <a:rPr lang="en-US" altLang="de-DE" sz="1300" dirty="0" err="1"/>
              <a:t>vergehen</a:t>
            </a:r>
            <a:r>
              <a:rPr lang="en-US" altLang="de-DE" sz="1300" dirty="0"/>
              <a:t>  </a:t>
            </a:r>
            <a:r>
              <a:rPr lang="en-US" altLang="de-DE" sz="1300" dirty="0" err="1"/>
              <a:t>mehr</a:t>
            </a:r>
            <a:r>
              <a:rPr lang="en-US" altLang="de-DE" sz="1300" dirty="0"/>
              <a:t> </a:t>
            </a:r>
            <a:r>
              <a:rPr lang="en-US" altLang="de-DE" sz="1300" dirty="0" err="1"/>
              <a:t>als</a:t>
            </a:r>
            <a:r>
              <a:rPr lang="en-US" altLang="de-DE" sz="1300" dirty="0"/>
              <a:t> </a:t>
            </a:r>
            <a:r>
              <a:rPr lang="en-US" altLang="de-DE" sz="1300" dirty="0" err="1"/>
              <a:t>zwei</a:t>
            </a:r>
            <a:r>
              <a:rPr lang="en-US" altLang="de-DE" sz="1300" dirty="0"/>
              <a:t> </a:t>
            </a:r>
            <a:r>
              <a:rPr lang="en-US" altLang="de-DE" sz="1300" dirty="0" err="1"/>
              <a:t>Jahre</a:t>
            </a:r>
            <a:r>
              <a:rPr lang="en-US" altLang="de-DE" sz="1300" dirty="0"/>
              <a:t>.</a:t>
            </a:r>
            <a:endParaRPr lang="de-DE" altLang="de-DE" sz="1300" dirty="0"/>
          </a:p>
        </p:txBody>
      </p:sp>
      <p:sp>
        <p:nvSpPr>
          <p:cNvPr id="9" name="Textfeld 8"/>
          <p:cNvSpPr txBox="1"/>
          <p:nvPr/>
        </p:nvSpPr>
        <p:spPr>
          <a:xfrm>
            <a:off x="429419" y="6417260"/>
            <a:ext cx="578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ISOTEC Trocknungssysteme</a:t>
            </a:r>
            <a:endParaRPr lang="de-DE" sz="160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021189" y="3209709"/>
            <a:ext cx="7101624" cy="781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25000"/>
              </a:lnSpc>
              <a:spcBef>
                <a:spcPct val="50000"/>
              </a:spcBef>
              <a:spcAft>
                <a:spcPts val="0"/>
              </a:spcAft>
            </a:pPr>
            <a:r>
              <a:rPr lang="de-DE" altLang="de-DE" sz="4000" dirty="0">
                <a:solidFill>
                  <a:srgbClr val="D51317"/>
                </a:solidFill>
                <a:latin typeface="Century Gothic"/>
              </a:rPr>
              <a:t>Die ISOTEC-Systemlösungen</a:t>
            </a:r>
          </a:p>
        </p:txBody>
      </p:sp>
    </p:spTree>
    <p:extLst>
      <p:ext uri="{BB962C8B-B14F-4D97-AF65-F5344CB8AC3E}">
        <p14:creationId xmlns:p14="http://schemas.microsoft.com/office/powerpoint/2010/main" val="488255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r>
              <a:rPr lang="de-DE" dirty="0"/>
              <a:t>ISOTEC-Horizontalsperre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39750" y="1181185"/>
            <a:ext cx="8064500" cy="432000"/>
          </a:xfrm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de-DE" dirty="0"/>
              <a:t>gegen kapillar aufsteigende Feuchte</a:t>
            </a:r>
          </a:p>
        </p:txBody>
      </p:sp>
      <p:pic>
        <p:nvPicPr>
          <p:cNvPr id="8" name="Picture 4" descr="D:\PHOTO_CD\IMAGES\IMG0030.PCD"/>
          <p:cNvPicPr>
            <a:picLocks noChangeAspect="1" noChangeArrowheads="1"/>
          </p:cNvPicPr>
          <p:nvPr/>
        </p:nvPicPr>
        <p:blipFill>
          <a:blip r:embed="rId2">
            <a:lum bright="1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731006"/>
            <a:ext cx="4741880" cy="428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67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9367" y="305242"/>
            <a:ext cx="8064250" cy="576000"/>
          </a:xfrm>
        </p:spPr>
        <p:txBody>
          <a:bodyPr/>
          <a:lstStyle/>
          <a:p>
            <a:r>
              <a:rPr lang="de-DE" dirty="0"/>
              <a:t>ISOTEC-Horizontalsperre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39750" y="992513"/>
            <a:ext cx="8064500" cy="432000"/>
          </a:xfrm>
        </p:spPr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kapillar aufsteigende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62" b="27136"/>
          <a:stretch>
            <a:fillRect/>
          </a:stretch>
        </p:blipFill>
        <p:spPr bwMode="auto">
          <a:xfrm>
            <a:off x="539750" y="1491425"/>
            <a:ext cx="2926983" cy="419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29367" y="3279790"/>
            <a:ext cx="22804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de-DE" altLang="de-DE" sz="1700" b="0" dirty="0">
                <a:solidFill>
                  <a:srgbClr val="564A44"/>
                </a:solidFill>
                <a:latin typeface="+mn-lt"/>
              </a:rPr>
              <a:t>1. Herstellen der Bohrlöcher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39750" y="5683708"/>
            <a:ext cx="264677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de-DE" altLang="de-DE" sz="1700" b="0" dirty="0">
                <a:solidFill>
                  <a:srgbClr val="564A44"/>
                </a:solidFill>
                <a:latin typeface="+mn-lt"/>
              </a:rPr>
              <a:t>2. Trocknen des Wandquerschnitts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378" y="1488557"/>
            <a:ext cx="2965431" cy="19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8959" y="3742660"/>
            <a:ext cx="2942990" cy="194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340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0" y="3213100"/>
            <a:ext cx="305911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→"/>
            </a:pPr>
            <a:endParaRPr lang="de-DE" altLang="de-DE" sz="1800" b="0"/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3132138" y="2565400"/>
            <a:ext cx="5472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800" b="0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40000" y="2022417"/>
            <a:ext cx="8501062" cy="301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spcAft>
                <a:spcPct val="85000"/>
              </a:spcAft>
              <a:buFont typeface="Wingdings" pitchFamily="2" charset="2"/>
              <a:buChar char="§"/>
            </a:pPr>
            <a:r>
              <a:rPr lang="de-DE" altLang="de-DE" sz="2600" dirty="0">
                <a:latin typeface="+mn-lt"/>
              </a:rPr>
              <a:t>Einleitung / Vorstellung ISOTEC	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spcAft>
                <a:spcPct val="85000"/>
              </a:spcAft>
              <a:buFont typeface="Wingdings" pitchFamily="2" charset="2"/>
              <a:buChar char="§"/>
            </a:pPr>
            <a:r>
              <a:rPr lang="de-DE" altLang="de-DE" sz="2600" dirty="0" smtClean="0">
                <a:latin typeface="+mn-lt"/>
              </a:rPr>
              <a:t>Arten </a:t>
            </a:r>
            <a:r>
              <a:rPr lang="de-DE" altLang="de-DE" sz="2600" dirty="0">
                <a:latin typeface="+mn-lt"/>
              </a:rPr>
              <a:t>der Feuchtezufuhr an Gebäuden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spcAft>
                <a:spcPct val="85000"/>
              </a:spcAft>
              <a:buFont typeface="Wingdings" pitchFamily="2" charset="2"/>
              <a:buChar char="§"/>
            </a:pPr>
            <a:r>
              <a:rPr lang="de-DE" altLang="de-DE" sz="2600" dirty="0">
                <a:latin typeface="+mn-lt"/>
              </a:rPr>
              <a:t>Systemlösungen zur Sanierung der jeweiligen Feuchteschäden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534" y="1106059"/>
            <a:ext cx="8064250" cy="576000"/>
          </a:xfrm>
        </p:spPr>
        <p:txBody>
          <a:bodyPr/>
          <a:lstStyle/>
          <a:p>
            <a:r>
              <a:rPr lang="de-DE" dirty="0"/>
              <a:t>Inhalt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ISOTEC-Horizontalsperre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kapillar aufsteigende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21" b="-8092"/>
          <a:stretch>
            <a:fillRect/>
          </a:stretch>
        </p:blipFill>
        <p:spPr bwMode="auto">
          <a:xfrm>
            <a:off x="539750" y="1584001"/>
            <a:ext cx="2659245" cy="259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WTA_Logo_Drucklos_9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950" y="5534855"/>
            <a:ext cx="1258748" cy="65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undesanstalt für Materialforschung und -prüfu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3151" y="5528318"/>
            <a:ext cx="1465852" cy="66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51052" y="3641565"/>
            <a:ext cx="3508744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de-DE" altLang="de-DE" sz="1700" b="0" dirty="0">
                <a:solidFill>
                  <a:srgbClr val="564A44"/>
                </a:solidFill>
                <a:latin typeface="+mj-lt"/>
              </a:rPr>
              <a:t>ISOTEC-Spezialparaffin ist ein drucklos </a:t>
            </a:r>
            <a:r>
              <a:rPr lang="de-DE" altLang="de-DE" sz="1700" b="0" dirty="0" err="1">
                <a:solidFill>
                  <a:srgbClr val="564A44"/>
                </a:solidFill>
                <a:latin typeface="+mj-lt"/>
              </a:rPr>
              <a:t>injizierbarer</a:t>
            </a:r>
            <a:r>
              <a:rPr lang="de-DE" altLang="de-DE" sz="1700" b="0" dirty="0">
                <a:solidFill>
                  <a:srgbClr val="564A44"/>
                </a:solidFill>
                <a:latin typeface="+mj-lt"/>
              </a:rPr>
              <a:t> Injektionsstoff mit WTA-Wirksamkeitsnachweis für kapillare Mauerwerksdurchfeuchtungen &gt; 95%!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138" y="1733107"/>
            <a:ext cx="3278677" cy="19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991" y="3923412"/>
            <a:ext cx="3247703" cy="194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63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ISOTEC-Horizontalsperre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kapillar aufsteigende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12" name="Paraffinaufnahme im Zeitraffer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32954"/>
            <a:ext cx="5394101" cy="404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9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294610"/>
            <a:ext cx="8064250" cy="576000"/>
          </a:xfrm>
        </p:spPr>
        <p:txBody>
          <a:bodyPr/>
          <a:lstStyle/>
          <a:p>
            <a:r>
              <a:rPr lang="de-DE" dirty="0"/>
              <a:t>ISOTEC-Außenabdichtung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39750" y="1013778"/>
            <a:ext cx="8064500" cy="432000"/>
          </a:xfrm>
        </p:spPr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seitlich eindringende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7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612614"/>
            <a:ext cx="7147644" cy="396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209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ISOTEC-Außenabdichtung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seitlich eindringende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7" name="Picture 3" descr="C:\Dokumente und Einstellungen\Uwe\Desktop\Vortrag\Bilder\3000\D25J09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601176"/>
            <a:ext cx="3801860" cy="298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539750" y="4598903"/>
            <a:ext cx="25699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200" b="0" dirty="0">
                <a:solidFill>
                  <a:srgbClr val="564A44"/>
                </a:solidFill>
                <a:latin typeface="+mj-lt"/>
              </a:rPr>
              <a:t>Vorbereitung des Mauerwerks</a:t>
            </a:r>
          </a:p>
        </p:txBody>
      </p:sp>
      <p:pic>
        <p:nvPicPr>
          <p:cNvPr id="9" name="Picture 2" descr="C:\Dokumente und Einstellungen\Uwe\Desktop\Vortrag\Bilder\4500\D25J09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4153" y="2898843"/>
            <a:ext cx="3692717" cy="27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7"/>
          <p:cNvSpPr txBox="1">
            <a:spLocks noChangeArrowheads="1"/>
          </p:cNvSpPr>
          <p:nvPr/>
        </p:nvSpPr>
        <p:spPr bwMode="auto">
          <a:xfrm>
            <a:off x="4684153" y="5692098"/>
            <a:ext cx="2724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200" b="0" dirty="0">
                <a:solidFill>
                  <a:srgbClr val="564A44"/>
                </a:solidFill>
                <a:latin typeface="+mj-lt"/>
              </a:rPr>
              <a:t>Freigelegtes und vorbereitetes Mauerwerk</a:t>
            </a:r>
          </a:p>
        </p:txBody>
      </p:sp>
    </p:spTree>
    <p:extLst>
      <p:ext uri="{BB962C8B-B14F-4D97-AF65-F5344CB8AC3E}">
        <p14:creationId xmlns:p14="http://schemas.microsoft.com/office/powerpoint/2010/main" val="1113404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ISOTEC-Außenabdichtung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seitlich eindringende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8" name="Picture 2" descr="C:\Dokumente und Einstellungen\Uwe\Desktop\Vortrag\Bilder\4500\D25J15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736" y="3142034"/>
            <a:ext cx="3715600" cy="251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kumente und Einstellungen\Uwe\Desktop\Vortrag\Bilder\4500\D25J147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989" y="1608934"/>
            <a:ext cx="3741910" cy="287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539750" y="5411601"/>
            <a:ext cx="36639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n-lt"/>
              </a:rPr>
              <a:t>Aufbringen des Egalisierungsputzes</a:t>
            </a:r>
          </a:p>
        </p:txBody>
      </p:sp>
    </p:spTree>
    <p:extLst>
      <p:ext uri="{BB962C8B-B14F-4D97-AF65-F5344CB8AC3E}">
        <p14:creationId xmlns:p14="http://schemas.microsoft.com/office/powerpoint/2010/main" val="1421863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ISOTEC-Außenabdichtung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seitlich eindringende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7" name="Picture 3" descr="C:\Dokumente und Einstellungen\Uwe\Desktop\Vortrag\Bilder\3000\D35H00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272" y="3077769"/>
            <a:ext cx="3676554" cy="267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kumente und Einstellungen\Uwe\Desktop\Vortrag\Bilder\4500\D35G02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619613"/>
            <a:ext cx="3667910" cy="303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6"/>
          <p:cNvSpPr txBox="1">
            <a:spLocks noChangeArrowheads="1"/>
          </p:cNvSpPr>
          <p:nvPr/>
        </p:nvSpPr>
        <p:spPr bwMode="auto">
          <a:xfrm>
            <a:off x="539750" y="4659549"/>
            <a:ext cx="27383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j-lt"/>
              </a:rPr>
              <a:t>Einarbeiten des Gewebes</a:t>
            </a:r>
          </a:p>
        </p:txBody>
      </p:sp>
      <p:sp>
        <p:nvSpPr>
          <p:cNvPr id="10" name="Textfeld 7"/>
          <p:cNvSpPr txBox="1">
            <a:spLocks noChangeArrowheads="1"/>
          </p:cNvSpPr>
          <p:nvPr/>
        </p:nvSpPr>
        <p:spPr bwMode="auto">
          <a:xfrm>
            <a:off x="4562272" y="5753237"/>
            <a:ext cx="41621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j-lt"/>
              </a:rPr>
              <a:t>Qualitätskontrolle nach der 2. Lage</a:t>
            </a:r>
          </a:p>
        </p:txBody>
      </p:sp>
    </p:spTree>
    <p:extLst>
      <p:ext uri="{BB962C8B-B14F-4D97-AF65-F5344CB8AC3E}">
        <p14:creationId xmlns:p14="http://schemas.microsoft.com/office/powerpoint/2010/main" val="364989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ISOTEC-Außenabdichtung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seitlich eindringende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7" name="Picture 2" descr="C:\Dokumente und Einstellungen\Uwe\Desktop\Vortrag\Bilder\4500\D35H025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455" y="3057716"/>
            <a:ext cx="3957587" cy="263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kumente und Einstellungen\Uwe\Desktop\Vortrag\Bilder\4500\D35H023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466" y="1689571"/>
            <a:ext cx="3592511" cy="239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7"/>
          <p:cNvSpPr txBox="1">
            <a:spLocks noChangeArrowheads="1"/>
          </p:cNvSpPr>
          <p:nvPr/>
        </p:nvSpPr>
        <p:spPr bwMode="auto">
          <a:xfrm>
            <a:off x="551466" y="4084076"/>
            <a:ext cx="2903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n-lt"/>
              </a:rPr>
              <a:t>Aufbringen der Wärmedämmplatten</a:t>
            </a:r>
          </a:p>
        </p:txBody>
      </p:sp>
      <p:sp>
        <p:nvSpPr>
          <p:cNvPr id="10" name="Textfeld 8"/>
          <p:cNvSpPr txBox="1">
            <a:spLocks noChangeArrowheads="1"/>
          </p:cNvSpPr>
          <p:nvPr/>
        </p:nvSpPr>
        <p:spPr bwMode="auto">
          <a:xfrm>
            <a:off x="4413455" y="5695213"/>
            <a:ext cx="35021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 err="1">
                <a:solidFill>
                  <a:srgbClr val="564A44"/>
                </a:solidFill>
                <a:latin typeface="+mj-lt"/>
              </a:rPr>
              <a:t>Anarbeiten</a:t>
            </a:r>
            <a:r>
              <a:rPr lang="de-DE" altLang="de-DE" sz="1600" b="0" dirty="0">
                <a:solidFill>
                  <a:srgbClr val="564A44"/>
                </a:solidFill>
                <a:latin typeface="+mj-lt"/>
              </a:rPr>
              <a:t> an die Fassade</a:t>
            </a:r>
          </a:p>
        </p:txBody>
      </p:sp>
    </p:spTree>
    <p:extLst>
      <p:ext uri="{BB962C8B-B14F-4D97-AF65-F5344CB8AC3E}">
        <p14:creationId xmlns:p14="http://schemas.microsoft.com/office/powerpoint/2010/main" val="60224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ISOTEC-Innenabdichtung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seitlich eindringende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7" name="Picture 5" descr="IAD Krei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1" y="1724399"/>
            <a:ext cx="2709287" cy="263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910" y="1724398"/>
            <a:ext cx="5254443" cy="36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957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ISOTEC-Innenabdichtung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seitlich eindringende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7" name="Picture 2" descr="C:\Dokumente und Einstellungen\Uwe\Desktop\Vortrag\Bilder\4500\D25J06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5217" y="3472774"/>
            <a:ext cx="3694555" cy="246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kumente und Einstellungen\Uwe\Desktop\Vortrag\Bilder\4500\D25J057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647180"/>
            <a:ext cx="3751062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7"/>
          <p:cNvSpPr txBox="1">
            <a:spLocks noChangeArrowheads="1"/>
          </p:cNvSpPr>
          <p:nvPr/>
        </p:nvSpPr>
        <p:spPr bwMode="auto">
          <a:xfrm>
            <a:off x="539750" y="5412591"/>
            <a:ext cx="20555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400" b="0" dirty="0">
                <a:solidFill>
                  <a:srgbClr val="564A44"/>
                </a:solidFill>
              </a:rPr>
              <a:t>Vorbereitung des Untergrundes</a:t>
            </a:r>
          </a:p>
        </p:txBody>
      </p:sp>
    </p:spTree>
    <p:extLst>
      <p:ext uri="{BB962C8B-B14F-4D97-AF65-F5344CB8AC3E}">
        <p14:creationId xmlns:p14="http://schemas.microsoft.com/office/powerpoint/2010/main" val="4137252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ISOTEC-Innenabdichtung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seitlich eindringende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7" name="Picture 2" descr="C:\Dokumente und Einstellungen\Uwe\Desktop\Vortrag\Bilder\4500\D35700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9" y="1667345"/>
            <a:ext cx="3626089" cy="29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kumente und Einstellungen\Uwe\Desktop\Vortrag\Bilder\4500\D357006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082" y="3083669"/>
            <a:ext cx="3746924" cy="287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6"/>
          <p:cNvSpPr txBox="1">
            <a:spLocks noChangeArrowheads="1"/>
          </p:cNvSpPr>
          <p:nvPr/>
        </p:nvSpPr>
        <p:spPr bwMode="auto">
          <a:xfrm>
            <a:off x="441082" y="4631807"/>
            <a:ext cx="3911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n-lt"/>
              </a:rPr>
              <a:t>Auftragen der flexiblen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n-lt"/>
              </a:rPr>
              <a:t>ISOTEC-</a:t>
            </a:r>
            <a:r>
              <a:rPr lang="de-DE" altLang="de-DE" sz="1600" b="0" dirty="0" err="1">
                <a:solidFill>
                  <a:srgbClr val="564A44"/>
                </a:solidFill>
                <a:latin typeface="+mn-lt"/>
              </a:rPr>
              <a:t>Kombiflexabdichtung</a:t>
            </a:r>
            <a:endParaRPr lang="de-DE" altLang="de-DE" sz="1600" b="0" dirty="0">
              <a:solidFill>
                <a:srgbClr val="564A44"/>
              </a:solidFill>
              <a:latin typeface="+mn-lt"/>
            </a:endParaRPr>
          </a:p>
        </p:txBody>
      </p:sp>
      <p:sp>
        <p:nvSpPr>
          <p:cNvPr id="10" name="Textfeld 7"/>
          <p:cNvSpPr txBox="1">
            <a:spLocks noChangeArrowheads="1"/>
          </p:cNvSpPr>
          <p:nvPr/>
        </p:nvSpPr>
        <p:spPr bwMode="auto">
          <a:xfrm>
            <a:off x="4540082" y="2677895"/>
            <a:ext cx="2309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n-lt"/>
              </a:rPr>
              <a:t>Qualitätskontrolle</a:t>
            </a:r>
          </a:p>
        </p:txBody>
      </p:sp>
    </p:spTree>
    <p:extLst>
      <p:ext uri="{BB962C8B-B14F-4D97-AF65-F5344CB8AC3E}">
        <p14:creationId xmlns:p14="http://schemas.microsoft.com/office/powerpoint/2010/main" val="258859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643438" y="1574800"/>
            <a:ext cx="42894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115000"/>
              <a:buFont typeface="Wingdings" pitchFamily="2" charset="2"/>
              <a:buChar char="§"/>
            </a:pPr>
            <a:endParaRPr lang="de-DE" altLang="de-DE" sz="200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405347" y="1920875"/>
            <a:ext cx="4289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115000"/>
              <a:buFont typeface="Wingdings" pitchFamily="2" charset="2"/>
              <a:buChar char="§"/>
            </a:pPr>
            <a:r>
              <a:rPr lang="de-DE" altLang="de-DE" sz="2400" b="0" dirty="0">
                <a:latin typeface="+mn-lt"/>
              </a:rPr>
              <a:t>Freiwillige TÜV-Qualitäts-überwachung unserer Baustellen</a:t>
            </a:r>
          </a:p>
          <a:p>
            <a:pPr eaLnBrk="1" hangingPunct="1">
              <a:buSzPct val="115000"/>
              <a:buFont typeface="Wingdings" pitchFamily="2" charset="2"/>
              <a:buNone/>
            </a:pPr>
            <a:endParaRPr lang="de-DE" altLang="de-DE" sz="2400" b="0" dirty="0">
              <a:latin typeface="+mn-lt"/>
            </a:endParaRPr>
          </a:p>
          <a:p>
            <a:pPr eaLnBrk="1" hangingPunct="1">
              <a:buSzPct val="115000"/>
              <a:buFont typeface="Wingdings" pitchFamily="2" charset="2"/>
              <a:buChar char="§"/>
            </a:pPr>
            <a:r>
              <a:rPr lang="de-DE" altLang="de-DE" sz="2400" b="0" dirty="0" smtClean="0">
                <a:latin typeface="+mn-lt"/>
              </a:rPr>
              <a:t>Ausgebildete </a:t>
            </a:r>
            <a:r>
              <a:rPr lang="de-DE" altLang="de-DE" sz="2400" b="0" dirty="0">
                <a:latin typeface="+mn-lt"/>
              </a:rPr>
              <a:t>Mitarbeiter</a:t>
            </a:r>
          </a:p>
          <a:p>
            <a:pPr eaLnBrk="1" hangingPunct="1">
              <a:buSzPct val="115000"/>
              <a:buFont typeface="Wingdings" pitchFamily="2" charset="2"/>
              <a:buChar char="§"/>
            </a:pPr>
            <a:endParaRPr lang="de-DE" altLang="de-DE" sz="2000" dirty="0"/>
          </a:p>
          <a:p>
            <a:pPr eaLnBrk="1" hangingPunct="1">
              <a:buSzPct val="115000"/>
              <a:buFont typeface="Wingdings" pitchFamily="2" charset="2"/>
              <a:buNone/>
            </a:pPr>
            <a:endParaRPr lang="de-DE" altLang="de-DE" sz="2000" dirty="0"/>
          </a:p>
          <a:p>
            <a:pPr eaLnBrk="1" hangingPunct="1">
              <a:buSzPct val="115000"/>
            </a:pPr>
            <a:r>
              <a:rPr lang="de-DE" altLang="de-DE" sz="2400" b="0" dirty="0">
                <a:latin typeface="+mn-lt"/>
              </a:rPr>
              <a:t>Ausbildungsbetrieb </a:t>
            </a:r>
            <a:r>
              <a:rPr lang="de-DE" altLang="de-DE" sz="2400" b="0" dirty="0" smtClean="0">
                <a:latin typeface="+mn-lt"/>
              </a:rPr>
              <a:t>(</a:t>
            </a:r>
            <a:r>
              <a:rPr lang="de-DE" altLang="de-DE" sz="2400" b="0" dirty="0">
                <a:latin typeface="+mn-lt"/>
              </a:rPr>
              <a:t>Holz- und Bautenschutz</a:t>
            </a:r>
            <a:r>
              <a:rPr lang="de-DE" altLang="de-DE" sz="2400" b="0" dirty="0" smtClean="0">
                <a:latin typeface="+mn-lt"/>
              </a:rPr>
              <a:t>)</a:t>
            </a:r>
            <a:endParaRPr lang="de-DE" altLang="de-DE" sz="2400" b="0" dirty="0">
              <a:latin typeface="+mn-lt"/>
            </a:endParaRPr>
          </a:p>
          <a:p>
            <a:pPr eaLnBrk="1" hangingPunct="1">
              <a:buSzPct val="115000"/>
            </a:pPr>
            <a:endParaRPr lang="de-DE" altLang="de-DE" sz="2400" b="0" dirty="0">
              <a:latin typeface="+mn-lt"/>
            </a:endParaRPr>
          </a:p>
        </p:txBody>
      </p:sp>
      <p:pic>
        <p:nvPicPr>
          <p:cNvPr id="8199" name="Picture 25" descr="http://www.isotec.de/typo3temp/pics/tuev_bautenschutz_08_aefc694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79" y="5499277"/>
            <a:ext cx="26289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07254" y="266214"/>
            <a:ext cx="889158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buNone/>
            </a:pPr>
            <a:r>
              <a:rPr lang="de-DE" altLang="de-DE" sz="35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ISOTEC-Fachbetrieb  </a:t>
            </a:r>
            <a:r>
              <a:rPr lang="de-DE" altLang="de-DE" sz="3500" dirty="0" err="1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Abdichtungssyteme</a:t>
            </a:r>
            <a:r>
              <a:rPr lang="de-DE" altLang="de-DE" sz="35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altLang="de-DE" sz="350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Häusler</a:t>
            </a:r>
            <a:endParaRPr lang="de-DE" altLang="de-DE" sz="350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9" y="1820977"/>
            <a:ext cx="2792716" cy="34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752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2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47763"/>
            <a:ext cx="8064250" cy="576000"/>
          </a:xfrm>
        </p:spPr>
        <p:txBody>
          <a:bodyPr/>
          <a:lstStyle/>
          <a:p>
            <a:r>
              <a:rPr lang="de-DE" dirty="0"/>
              <a:t>ISOTEC-Innenabdichtung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39750" y="928708"/>
            <a:ext cx="8064500" cy="432000"/>
          </a:xfrm>
        </p:spPr>
        <p:txBody>
          <a:bodyPr/>
          <a:lstStyle/>
          <a:p>
            <a:r>
              <a:rPr lang="de-DE" dirty="0" smtClean="0"/>
              <a:t>gegen </a:t>
            </a:r>
            <a:r>
              <a:rPr lang="de-DE" dirty="0"/>
              <a:t>seitlich eindringende </a:t>
            </a:r>
            <a:r>
              <a:rPr lang="de-DE" dirty="0" smtClean="0"/>
              <a:t>Feuchte</a:t>
            </a:r>
            <a:endParaRPr lang="de-DE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0526" y="3242931"/>
            <a:ext cx="3663622" cy="263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S:\Personenverzeichnis\Thomas\Vorraum\Poster\Bilder KP\D35H039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771" y="1541721"/>
            <a:ext cx="3979157" cy="300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7"/>
          <p:cNvSpPr txBox="1">
            <a:spLocks noChangeArrowheads="1"/>
          </p:cNvSpPr>
          <p:nvPr/>
        </p:nvSpPr>
        <p:spPr bwMode="auto">
          <a:xfrm>
            <a:off x="340242" y="4597680"/>
            <a:ext cx="38064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n-lt"/>
              </a:rPr>
              <a:t>Auftrag und Bearbeitung des Schutzputzes</a:t>
            </a:r>
          </a:p>
        </p:txBody>
      </p:sp>
    </p:spTree>
    <p:extLst>
      <p:ext uri="{BB962C8B-B14F-4D97-AF65-F5344CB8AC3E}">
        <p14:creationId xmlns:p14="http://schemas.microsoft.com/office/powerpoint/2010/main" val="22728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ISOTEC-Sanierputz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19663" y="3885592"/>
            <a:ext cx="3400429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de-DE" altLang="de-DE" sz="2000" b="0" dirty="0">
                <a:solidFill>
                  <a:srgbClr val="564A44"/>
                </a:solidFill>
                <a:latin typeface="+mn-lt"/>
              </a:rPr>
              <a:t>Putzabplatzungen und Salzausblühungen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de-DE" altLang="de-DE" sz="2000" b="0" dirty="0">
                <a:solidFill>
                  <a:srgbClr val="564A44"/>
                </a:solidFill>
                <a:latin typeface="+mn-lt"/>
              </a:rPr>
              <a:t>Feuchte und Salzbelastung im Zusammenspiel mit Putzabplatzungen</a:t>
            </a:r>
          </a:p>
        </p:txBody>
      </p:sp>
      <p:pic>
        <p:nvPicPr>
          <p:cNvPr id="8" name="Picture 6" descr="Z:\Korrespondenz\Stephan\Partner\Plass\Vorher NAchher Bilder\Richter neu 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8227" y="2733472"/>
            <a:ext cx="4326667" cy="324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Z:\Korrespondenz\Stephan\Partner\Plass\Vorher NAchher Bilder\Richter alt 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63" y="1283823"/>
            <a:ext cx="3572957" cy="25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801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ISOTEC-Sanierputz</a:t>
            </a:r>
          </a:p>
        </p:txBody>
      </p:sp>
      <p:pic>
        <p:nvPicPr>
          <p:cNvPr id="12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1226666"/>
            <a:ext cx="6045626" cy="476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199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ISOTEC-Sanierputz</a:t>
            </a:r>
          </a:p>
        </p:txBody>
      </p:sp>
      <p:pic>
        <p:nvPicPr>
          <p:cNvPr id="5" name="Picture 2" descr="C:\Dokumente und Einstellungen\Uwe\Desktop\Vortrag\Bilder\4500\D25J159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1283593"/>
            <a:ext cx="3710987" cy="247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kumente und Einstellungen\Uwe\Desktop\Vortrag\Bilder\D35H03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881" y="3327430"/>
            <a:ext cx="3771034" cy="255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610881" y="2988876"/>
            <a:ext cx="2153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n-lt"/>
              </a:rPr>
              <a:t>1. Lage Sanierputz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540000" y="3756762"/>
            <a:ext cx="22474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j-lt"/>
              </a:rPr>
              <a:t>2. Lage Sanierputz</a:t>
            </a:r>
          </a:p>
        </p:txBody>
      </p:sp>
    </p:spTree>
    <p:extLst>
      <p:ext uri="{BB962C8B-B14F-4D97-AF65-F5344CB8AC3E}">
        <p14:creationId xmlns:p14="http://schemas.microsoft.com/office/powerpoint/2010/main" val="1048656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ISOTEC-Sanierputz</a:t>
            </a:r>
          </a:p>
        </p:txBody>
      </p:sp>
      <p:pic>
        <p:nvPicPr>
          <p:cNvPr id="5" name="Picture 2" descr="C:\Dokumente und Einstellungen\Uwe\Desktop\Vortrag\Bilder\D35H04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990" y="2985438"/>
            <a:ext cx="3997943" cy="294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kumente und Einstellungen\Uwe\Desktop\Vortrag\Bilder\D35H037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1352727"/>
            <a:ext cx="3580743" cy="238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7"/>
          <p:cNvSpPr txBox="1">
            <a:spLocks noChangeArrowheads="1"/>
          </p:cNvSpPr>
          <p:nvPr/>
        </p:nvSpPr>
        <p:spPr bwMode="auto">
          <a:xfrm>
            <a:off x="540000" y="3739889"/>
            <a:ext cx="15975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n-lt"/>
              </a:rPr>
              <a:t>Das Ergebnis</a:t>
            </a:r>
          </a:p>
        </p:txBody>
      </p:sp>
    </p:spTree>
    <p:extLst>
      <p:ext uri="{BB962C8B-B14F-4D97-AF65-F5344CB8AC3E}">
        <p14:creationId xmlns:p14="http://schemas.microsoft.com/office/powerpoint/2010/main" val="4286500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</a:t>
            </a:r>
            <a:r>
              <a:rPr lang="de-DE" dirty="0" err="1"/>
              <a:t>Rissverpressung</a:t>
            </a:r>
            <a:endParaRPr lang="de-DE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40000" y="5554782"/>
            <a:ext cx="3406775" cy="3270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de-DE" altLang="de-DE" sz="1600" dirty="0"/>
              <a:t>Ruhender Riss in Betonteil</a:t>
            </a:r>
          </a:p>
        </p:txBody>
      </p:sp>
      <p:pic>
        <p:nvPicPr>
          <p:cNvPr id="8" name="Picture 4" descr="I:\Korrespondenz\STEPHAN\BILDER\RISSVERP\0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1277937"/>
            <a:ext cx="3275012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:\Korrespondenz\STEPHAN\BILDER\RISSVERP\02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0370" y="1257299"/>
            <a:ext cx="3412479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80370" y="5477032"/>
            <a:ext cx="3960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n-lt"/>
              </a:rPr>
              <a:t>Entfernen der Zementleimschicht zur Verbesserung der Haftzugfestigkeit</a:t>
            </a:r>
          </a:p>
        </p:txBody>
      </p:sp>
    </p:spTree>
    <p:extLst>
      <p:ext uri="{BB962C8B-B14F-4D97-AF65-F5344CB8AC3E}">
        <p14:creationId xmlns:p14="http://schemas.microsoft.com/office/powerpoint/2010/main" val="2563919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</a:t>
            </a:r>
            <a:r>
              <a:rPr lang="de-DE" dirty="0" err="1"/>
              <a:t>Rissverpressung</a:t>
            </a:r>
            <a:endParaRPr lang="de-DE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59283" y="5311698"/>
            <a:ext cx="2887662" cy="625475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Tx/>
              <a:buNone/>
            </a:pPr>
            <a:r>
              <a:rPr lang="de-DE" altLang="de-DE" sz="1500" dirty="0"/>
              <a:t>Einbringen der Bohrkanäle in Abhängigkeit zur Bauteilgeometrie</a:t>
            </a:r>
          </a:p>
        </p:txBody>
      </p:sp>
      <p:pic>
        <p:nvPicPr>
          <p:cNvPr id="6" name="Picture 4" descr="I:\Korrespondenz\STEPHAN\BILDER\RISSVERP\0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83" y="1231223"/>
            <a:ext cx="3222200" cy="399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9225" r="24109" b="22791"/>
          <a:stretch/>
        </p:blipFill>
        <p:spPr>
          <a:xfrm>
            <a:off x="3905316" y="1147056"/>
            <a:ext cx="4496035" cy="440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19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ISOTEC-</a:t>
            </a:r>
            <a:r>
              <a:rPr lang="de-DE" dirty="0" err="1"/>
              <a:t>Rissverpressung</a:t>
            </a:r>
            <a:endParaRPr lang="de-DE" dirty="0"/>
          </a:p>
        </p:txBody>
      </p:sp>
      <p:pic>
        <p:nvPicPr>
          <p:cNvPr id="6" name="Picture 5" descr="F:\06.TIF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230187"/>
            <a:ext cx="3702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68134" y="5808912"/>
            <a:ext cx="3952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de-DE" altLang="de-DE" sz="1400" b="0" dirty="0" err="1">
                <a:solidFill>
                  <a:srgbClr val="564A44"/>
                </a:solidFill>
                <a:latin typeface="+mn-lt"/>
              </a:rPr>
              <a:t>Verpressen</a:t>
            </a:r>
            <a:r>
              <a:rPr lang="de-DE" altLang="de-DE" sz="1400" b="0" dirty="0">
                <a:solidFill>
                  <a:srgbClr val="564A44"/>
                </a:solidFill>
                <a:latin typeface="+mn-lt"/>
              </a:rPr>
              <a:t> des Risses mit</a:t>
            </a:r>
            <a:br>
              <a:rPr lang="de-DE" altLang="de-DE" sz="1400" b="0" dirty="0">
                <a:solidFill>
                  <a:srgbClr val="564A44"/>
                </a:solidFill>
                <a:latin typeface="+mn-lt"/>
              </a:rPr>
            </a:br>
            <a:r>
              <a:rPr lang="de-DE" altLang="de-DE" sz="1400" b="0" dirty="0">
                <a:solidFill>
                  <a:srgbClr val="564A44"/>
                </a:solidFill>
                <a:latin typeface="+mn-lt"/>
              </a:rPr>
              <a:t>speziellem Polyurethanharz</a:t>
            </a:r>
          </a:p>
        </p:txBody>
      </p:sp>
      <p:pic>
        <p:nvPicPr>
          <p:cNvPr id="9" name="Picture 4" descr="F:\04.TIF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1239915"/>
            <a:ext cx="2244725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I:\Korrespondenz\STEPHAN\BILDER\Gewebe\PIC00004.JPG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4262687"/>
            <a:ext cx="12557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7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ISOTEC-Klimaplatte</a:t>
            </a:r>
          </a:p>
        </p:txBody>
      </p:sp>
      <p:pic>
        <p:nvPicPr>
          <p:cNvPr id="7" name="Picture 6" descr="J:\Korrespondenz\Stephan\Partner\Hornig\Bilder Schimmelbadezimmer\PICT0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1351142"/>
            <a:ext cx="57404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23037" y="5656750"/>
            <a:ext cx="680332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2000" b="0" dirty="0">
                <a:solidFill>
                  <a:srgbClr val="564A44"/>
                </a:solidFill>
                <a:latin typeface="+mj-lt"/>
              </a:rPr>
              <a:t>Kondensationsbedingte Schimmelpilzschäden</a:t>
            </a:r>
          </a:p>
        </p:txBody>
      </p:sp>
      <p:pic>
        <p:nvPicPr>
          <p:cNvPr id="9" name="Grafik 5" descr="PC0112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634" y="1351142"/>
            <a:ext cx="164306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676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ISOTEC-Klimaplatte</a:t>
            </a:r>
          </a:p>
        </p:txBody>
      </p:sp>
      <p:sp>
        <p:nvSpPr>
          <p:cNvPr id="5" name="Rectangle 2050"/>
          <p:cNvSpPr txBox="1">
            <a:spLocks noChangeArrowheads="1"/>
          </p:cNvSpPr>
          <p:nvPr/>
        </p:nvSpPr>
        <p:spPr>
          <a:xfrm>
            <a:off x="658499" y="5096293"/>
            <a:ext cx="3263332" cy="136815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de-DE" altLang="de-DE" sz="2200" b="0" dirty="0">
                <a:solidFill>
                  <a:schemeClr val="tx1"/>
                </a:solidFill>
              </a:rPr>
              <a:t>Kondensationsbildung durch starken Temperaturunterschied </a:t>
            </a:r>
            <a:br>
              <a:rPr lang="de-DE" altLang="de-DE" sz="2200" b="0" dirty="0">
                <a:solidFill>
                  <a:schemeClr val="tx1"/>
                </a:solidFill>
              </a:rPr>
            </a:br>
            <a:r>
              <a:rPr lang="de-DE" altLang="de-DE" sz="2200" b="0" dirty="0">
                <a:solidFill>
                  <a:schemeClr val="tx1"/>
                </a:solidFill>
              </a:rPr>
              <a:t>führt zu Tauwasserausfall am Mauerwerk</a:t>
            </a:r>
            <a:endParaRPr lang="de-DE" altLang="de-DE" sz="4000" b="0" dirty="0">
              <a:solidFill>
                <a:schemeClr val="tx1"/>
              </a:solidFill>
            </a:endParaRPr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117" y="1248208"/>
            <a:ext cx="6116597" cy="37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547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390525" y="382588"/>
            <a:ext cx="792956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5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Wir bieten …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381500" y="4695638"/>
            <a:ext cx="47275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500" b="0" dirty="0">
                <a:latin typeface="+mn-lt"/>
              </a:rPr>
              <a:t>Die Analyse ist das A und O, wenn man es mit einer hochwertigen und dauerhaft sicheren Sanierung ernst meint.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500" b="0" dirty="0">
                <a:latin typeface="+mn-lt"/>
              </a:rPr>
              <a:t>Denn nur wer die richtige Ursache des Schadens aufspürt, kann auch die notwendigen Sanierungsmaßnahmen einleiten.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7757" y="958850"/>
            <a:ext cx="42894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SzPct val="115000"/>
              <a:buFont typeface="Wingdings" pitchFamily="2" charset="2"/>
              <a:buChar char="§"/>
            </a:pPr>
            <a:endParaRPr lang="de-DE" altLang="de-DE" sz="2000" dirty="0">
              <a:latin typeface="+mn-lt"/>
            </a:endParaRPr>
          </a:p>
          <a:p>
            <a:pPr eaLnBrk="1" hangingPunct="1">
              <a:buSzPct val="115000"/>
              <a:buFont typeface="Wingdings" pitchFamily="2" charset="2"/>
              <a:buChar char="§"/>
            </a:pPr>
            <a:r>
              <a:rPr lang="de-DE" altLang="de-DE" sz="2000" b="0" dirty="0">
                <a:latin typeface="+mn-lt"/>
              </a:rPr>
              <a:t>Langjährige Erfahrung</a:t>
            </a:r>
          </a:p>
          <a:p>
            <a:pPr eaLnBrk="1" hangingPunct="1">
              <a:buSzPct val="115000"/>
              <a:buFont typeface="Wingdings" pitchFamily="2" charset="2"/>
              <a:buChar char="§"/>
            </a:pPr>
            <a:endParaRPr lang="de-DE" altLang="de-DE" sz="2000" b="0" dirty="0">
              <a:latin typeface="+mn-lt"/>
            </a:endParaRPr>
          </a:p>
          <a:p>
            <a:pPr eaLnBrk="1" hangingPunct="1">
              <a:buSzPct val="115000"/>
              <a:buFont typeface="Wingdings" pitchFamily="2" charset="2"/>
              <a:buChar char="§"/>
            </a:pPr>
            <a:r>
              <a:rPr lang="de-DE" altLang="de-DE" sz="2000" b="0" dirty="0">
                <a:latin typeface="+mn-lt"/>
              </a:rPr>
              <a:t>Geprüfte Abdichtungssysteme</a:t>
            </a:r>
          </a:p>
          <a:p>
            <a:pPr eaLnBrk="1" hangingPunct="1">
              <a:buSzPct val="115000"/>
              <a:buFont typeface="Wingdings" pitchFamily="2" charset="2"/>
              <a:buChar char="§"/>
            </a:pPr>
            <a:endParaRPr lang="de-DE" altLang="de-DE" sz="2000" b="0" dirty="0">
              <a:latin typeface="+mn-lt"/>
            </a:endParaRPr>
          </a:p>
          <a:p>
            <a:pPr eaLnBrk="1" hangingPunct="1">
              <a:buSzPct val="115000"/>
              <a:buFont typeface="Wingdings" pitchFamily="2" charset="2"/>
              <a:buChar char="§"/>
            </a:pPr>
            <a:r>
              <a:rPr lang="de-DE" altLang="de-DE" sz="2000" b="0" dirty="0">
                <a:latin typeface="+mn-lt"/>
              </a:rPr>
              <a:t>Gründliche Ursachenanalyse und maßgeschneiderte Sanierungskonzepte</a:t>
            </a:r>
          </a:p>
          <a:p>
            <a:pPr eaLnBrk="1" hangingPunct="1">
              <a:buSzPct val="115000"/>
              <a:buFont typeface="Wingdings" pitchFamily="2" charset="2"/>
              <a:buChar char="§"/>
            </a:pPr>
            <a:endParaRPr lang="de-DE" altLang="de-DE" sz="2000" b="0" dirty="0">
              <a:latin typeface="+mn-lt"/>
            </a:endParaRPr>
          </a:p>
          <a:p>
            <a:pPr eaLnBrk="1" hangingPunct="1">
              <a:buSzPct val="115000"/>
              <a:buFont typeface="Wingdings" pitchFamily="2" charset="2"/>
              <a:buChar char="§"/>
            </a:pPr>
            <a:r>
              <a:rPr lang="de-DE" altLang="de-DE" sz="2000" b="0" dirty="0">
                <a:latin typeface="+mn-lt"/>
              </a:rPr>
              <a:t>Enge Zusammenarbeit mit Bausachverständigenbüros und fachübergreifenden Gewerken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" b="10913"/>
          <a:stretch/>
        </p:blipFill>
        <p:spPr>
          <a:xfrm>
            <a:off x="5811197" y="1023297"/>
            <a:ext cx="2741659" cy="3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038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898" y="273345"/>
            <a:ext cx="8064250" cy="576000"/>
          </a:xfrm>
        </p:spPr>
        <p:txBody>
          <a:bodyPr>
            <a:normAutofit/>
          </a:bodyPr>
          <a:lstStyle/>
          <a:p>
            <a:r>
              <a:rPr lang="de-DE" dirty="0"/>
              <a:t>ISOTEC-Klimaplatte</a:t>
            </a:r>
          </a:p>
        </p:txBody>
      </p:sp>
      <p:pic>
        <p:nvPicPr>
          <p:cNvPr id="6" name="Picture 2" descr="C:\Dokumente und Einstellungen\Uwe\Desktop\Vortrag\D35H02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734" y="3313849"/>
            <a:ext cx="3909698" cy="256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7"/>
          <p:cNvSpPr txBox="1">
            <a:spLocks noChangeArrowheads="1"/>
          </p:cNvSpPr>
          <p:nvPr/>
        </p:nvSpPr>
        <p:spPr bwMode="auto">
          <a:xfrm>
            <a:off x="4454260" y="5880121"/>
            <a:ext cx="20513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n-lt"/>
              </a:rPr>
              <a:t>Das Endergebnis</a:t>
            </a:r>
          </a:p>
        </p:txBody>
      </p:sp>
      <p:pic>
        <p:nvPicPr>
          <p:cNvPr id="8" name="Picture 2" descr="S:\Personenverzeichnis\Thomas\Vorraum\Poster\Bilder KP\140107_1758-DSC_258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394" y="1084521"/>
            <a:ext cx="3674048" cy="27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10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571056"/>
            <a:ext cx="8280472" cy="576000"/>
          </a:xfrm>
        </p:spPr>
        <p:txBody>
          <a:bodyPr>
            <a:normAutofit fontScale="90000"/>
          </a:bodyPr>
          <a:lstStyle/>
          <a:p>
            <a:r>
              <a:rPr lang="de-DE" dirty="0"/>
              <a:t>ISOTEC-Schimmelpilzschadenbeseitigung</a:t>
            </a:r>
          </a:p>
        </p:txBody>
      </p:sp>
      <p:pic>
        <p:nvPicPr>
          <p:cNvPr id="7" name="Picture 3" descr="P:\Schimmel\Verschimmelte Deckenplatten und Wandfläche\06.10.05 Schimmel im Kel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1274222"/>
            <a:ext cx="3277006" cy="436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:\Schimmel\Verschimmelte Deckenplatten und Wandfläche\06.10.05 Schimmelec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515" y="1332843"/>
            <a:ext cx="3233040" cy="431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5"/>
          <p:cNvSpPr txBox="1">
            <a:spLocks noChangeArrowheads="1"/>
          </p:cNvSpPr>
          <p:nvPr/>
        </p:nvSpPr>
        <p:spPr bwMode="auto">
          <a:xfrm>
            <a:off x="540000" y="5643563"/>
            <a:ext cx="40623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j-lt"/>
              </a:rPr>
              <a:t>Verschimmelte Wohn- und Kellerräume</a:t>
            </a:r>
          </a:p>
        </p:txBody>
      </p:sp>
    </p:spTree>
    <p:extLst>
      <p:ext uri="{BB962C8B-B14F-4D97-AF65-F5344CB8AC3E}">
        <p14:creationId xmlns:p14="http://schemas.microsoft.com/office/powerpoint/2010/main" val="3806424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571056"/>
            <a:ext cx="8280472" cy="576000"/>
          </a:xfrm>
        </p:spPr>
        <p:txBody>
          <a:bodyPr>
            <a:normAutofit fontScale="90000"/>
          </a:bodyPr>
          <a:lstStyle/>
          <a:p>
            <a:r>
              <a:rPr lang="de-DE" dirty="0"/>
              <a:t>ISOTEC-Schimmelpilzschadenbeseitigung</a:t>
            </a:r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 flipH="1">
            <a:off x="540000" y="6183102"/>
            <a:ext cx="39349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DE" altLang="de-DE" sz="1600" b="0" dirty="0">
                <a:solidFill>
                  <a:srgbClr val="564A44"/>
                </a:solidFill>
                <a:latin typeface="+mj-lt"/>
              </a:rPr>
              <a:t>Kooperation biologischen Laboren</a:t>
            </a:r>
          </a:p>
        </p:txBody>
      </p:sp>
      <p:pic>
        <p:nvPicPr>
          <p:cNvPr id="6" name="Picture 2" descr="C:\Dokumente und Einstellungen\Uwe\Desktop\Vortrag\Biolytics\Labor_n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1297082"/>
            <a:ext cx="3454616" cy="232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kumente und Einstellungen\Uwe\Desktop\Vortrag\Biolytics\Petrischale_neu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3902654"/>
            <a:ext cx="2670571" cy="200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Dokumente und Einstellungen\Uwe\Desktop\Vortrag\Biolytics\Aspergillus_neu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387" y="2864344"/>
            <a:ext cx="4006805" cy="304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566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277" y="175268"/>
            <a:ext cx="8280472" cy="576000"/>
          </a:xfrm>
        </p:spPr>
        <p:txBody>
          <a:bodyPr>
            <a:normAutofit fontScale="90000"/>
          </a:bodyPr>
          <a:lstStyle/>
          <a:p>
            <a:r>
              <a:rPr lang="de-DE" dirty="0"/>
              <a:t>ISOTEC-Schimmelpilzschadenbeseitigung</a:t>
            </a: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4966911" y="751268"/>
            <a:ext cx="3605212" cy="266029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de-DE" altLang="de-DE" sz="2400" dirty="0">
                <a:solidFill>
                  <a:srgbClr val="564A44"/>
                </a:solidFill>
              </a:rPr>
              <a:t>Abschottung</a:t>
            </a:r>
            <a:r>
              <a:rPr lang="de-DE" altLang="de-DE" sz="2000" dirty="0">
                <a:solidFill>
                  <a:srgbClr val="564A44"/>
                </a:solidFill>
              </a:rPr>
              <a:t/>
            </a:r>
            <a:br>
              <a:rPr lang="de-DE" altLang="de-DE" sz="2000" dirty="0">
                <a:solidFill>
                  <a:srgbClr val="564A44"/>
                </a:solidFill>
              </a:rPr>
            </a:br>
            <a:r>
              <a:rPr lang="de-DE" altLang="de-DE" sz="2000" dirty="0">
                <a:solidFill>
                  <a:srgbClr val="564A44"/>
                </a:solidFill>
              </a:rPr>
              <a:t/>
            </a:r>
            <a:br>
              <a:rPr lang="de-DE" altLang="de-DE" sz="2000" dirty="0">
                <a:solidFill>
                  <a:srgbClr val="564A44"/>
                </a:solidFill>
              </a:rPr>
            </a:br>
            <a:r>
              <a:rPr lang="de-DE" altLang="de-DE" sz="2200" b="0" dirty="0">
                <a:solidFill>
                  <a:srgbClr val="564A44"/>
                </a:solidFill>
              </a:rPr>
              <a:t>Übergangsbereich vom Weißbereich in den Schwarzbereich</a:t>
            </a:r>
          </a:p>
        </p:txBody>
      </p:sp>
      <p:pic>
        <p:nvPicPr>
          <p:cNvPr id="7" name="Picture 3" descr="U:\_Technik\Klimaplatte\2014_02 Bilder Klimaplatteenbaustelle komplett\ISOTEC\140106_1648-DSC_2220.jpg"/>
          <p:cNvPicPr>
            <a:picLocks noChangeAspect="1" noChangeArrowheads="1"/>
          </p:cNvPicPr>
          <p:nvPr/>
        </p:nvPicPr>
        <p:blipFill rotWithShape="1">
          <a:blip r:embed="rId2"/>
          <a:srcRect t="5055" b="7945"/>
          <a:stretch/>
        </p:blipFill>
        <p:spPr bwMode="auto">
          <a:xfrm>
            <a:off x="453277" y="1021404"/>
            <a:ext cx="3883182" cy="5087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817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6135" y="243508"/>
            <a:ext cx="8280472" cy="576000"/>
          </a:xfrm>
        </p:spPr>
        <p:txBody>
          <a:bodyPr>
            <a:normAutofit fontScale="90000"/>
          </a:bodyPr>
          <a:lstStyle/>
          <a:p>
            <a:r>
              <a:rPr lang="de-DE" dirty="0"/>
              <a:t>ISOTEC-Schimmelpilzschadenbeseitigung</a:t>
            </a:r>
          </a:p>
        </p:txBody>
      </p:sp>
      <p:pic>
        <p:nvPicPr>
          <p:cNvPr id="8" name="Bildplatzhalter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 b="3165"/>
          <a:stretch>
            <a:fillRect/>
          </a:stretch>
        </p:blipFill>
        <p:spPr bwMode="auto">
          <a:xfrm>
            <a:off x="416135" y="1105468"/>
            <a:ext cx="7628639" cy="476392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16135" y="5841241"/>
            <a:ext cx="458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Schimmelpilzbeseitigung</a:t>
            </a:r>
          </a:p>
        </p:txBody>
      </p:sp>
    </p:spTree>
    <p:extLst>
      <p:ext uri="{BB962C8B-B14F-4D97-AF65-F5344CB8AC3E}">
        <p14:creationId xmlns:p14="http://schemas.microsoft.com/office/powerpoint/2010/main" val="1490790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Vielen Dank für Ihre Aufmerksamkeit!</a:t>
            </a:r>
          </a:p>
        </p:txBody>
      </p:sp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539999" y="1927522"/>
            <a:ext cx="4728036" cy="392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defRPr sz="2000" b="0">
                <a:solidFill>
                  <a:srgbClr val="564A44"/>
                </a:solidFill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r>
              <a:rPr lang="de-DE" altLang="de-DE" sz="2200" b="1" dirty="0"/>
              <a:t>ISOTEC-Fachbetrieb</a:t>
            </a:r>
          </a:p>
          <a:p>
            <a:r>
              <a:rPr lang="de-DE" altLang="de-DE" sz="2200" b="1" dirty="0"/>
              <a:t>Abdichtungssysteme </a:t>
            </a:r>
            <a:r>
              <a:rPr lang="de-DE" altLang="de-DE" sz="2200" b="1" dirty="0" smtClean="0"/>
              <a:t>Häusler</a:t>
            </a:r>
            <a:endParaRPr lang="de-DE" altLang="de-DE" sz="2200" b="1" dirty="0"/>
          </a:p>
          <a:p>
            <a:endParaRPr lang="de-DE" altLang="de-DE" sz="2200" dirty="0"/>
          </a:p>
          <a:p>
            <a:r>
              <a:rPr lang="de-DE" dirty="0" smtClean="0"/>
              <a:t>Marie-Curie-Straße 6</a:t>
            </a:r>
            <a:r>
              <a:rPr lang="de-DE" dirty="0"/>
              <a:t> </a:t>
            </a:r>
            <a:br>
              <a:rPr lang="de-DE" dirty="0"/>
            </a:br>
            <a:r>
              <a:rPr lang="de-DE" dirty="0" smtClean="0"/>
              <a:t>D-85055 Ingolstadt</a:t>
            </a:r>
            <a:endParaRPr lang="de-DE" dirty="0"/>
          </a:p>
          <a:p>
            <a:r>
              <a:rPr lang="de-DE" altLang="de-DE" dirty="0"/>
              <a:t>Telefon: </a:t>
            </a:r>
            <a:r>
              <a:rPr lang="de-DE" dirty="0" smtClean="0"/>
              <a:t>0841-95 52 99 86</a:t>
            </a:r>
            <a:endParaRPr lang="de-DE" dirty="0"/>
          </a:p>
          <a:p>
            <a:r>
              <a:rPr lang="de-DE" altLang="de-DE" dirty="0"/>
              <a:t>E-Mail: </a:t>
            </a:r>
            <a:r>
              <a:rPr lang="de-DE" altLang="de-DE" dirty="0" smtClean="0"/>
              <a:t>haeusler@isotec.de</a:t>
            </a:r>
            <a:endParaRPr lang="de-DE" altLang="de-DE" u="sng" dirty="0">
              <a:solidFill>
                <a:srgbClr val="0000FF"/>
              </a:solidFill>
            </a:endParaRPr>
          </a:p>
          <a:p>
            <a:r>
              <a:rPr lang="de-DE" altLang="de-DE" u="sng" dirty="0" smtClean="0">
                <a:solidFill>
                  <a:srgbClr val="0000FF"/>
                </a:solidFill>
              </a:rPr>
              <a:t>www.isotec.de/haeusler</a:t>
            </a:r>
            <a:endParaRPr lang="de-DE" altLang="de-DE" u="sng" dirty="0">
              <a:solidFill>
                <a:srgbClr val="0000FF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35" y="1440737"/>
            <a:ext cx="3324163" cy="412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26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2627313" y="2336800"/>
            <a:ext cx="3744912" cy="2592388"/>
          </a:xfrm>
          <a:prstGeom prst="rect">
            <a:avLst/>
          </a:prstGeom>
          <a:solidFill>
            <a:schemeClr val="tx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60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71500" y="127000"/>
            <a:ext cx="7929563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5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Das ISOTEC-Netzwerk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3203575" y="2933700"/>
            <a:ext cx="2592388" cy="13462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600"/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1116013" y="4497388"/>
            <a:ext cx="2519362" cy="13462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600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5148263" y="4497388"/>
            <a:ext cx="2592387" cy="13462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600"/>
          </a:p>
        </p:txBody>
      </p:sp>
      <p:pic>
        <p:nvPicPr>
          <p:cNvPr id="10248" name="Picture 6" descr="Logo_v1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5195888"/>
            <a:ext cx="866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Grafik 22" descr="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4619625"/>
            <a:ext cx="9731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feld 44"/>
          <p:cNvSpPr txBox="1">
            <a:spLocks noChangeArrowheads="1"/>
          </p:cNvSpPr>
          <p:nvPr/>
        </p:nvSpPr>
        <p:spPr bwMode="auto">
          <a:xfrm>
            <a:off x="6192838" y="4856163"/>
            <a:ext cx="1655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>
                <a:latin typeface="+mn-lt"/>
              </a:rPr>
              <a:t>Kooperations-Partner</a:t>
            </a:r>
          </a:p>
        </p:txBody>
      </p:sp>
      <p:grpSp>
        <p:nvGrpSpPr>
          <p:cNvPr id="2" name="Gruppieren 53"/>
          <p:cNvGrpSpPr/>
          <p:nvPr/>
        </p:nvGrpSpPr>
        <p:grpSpPr>
          <a:xfrm>
            <a:off x="1115616" y="1328316"/>
            <a:ext cx="2736304" cy="1347267"/>
            <a:chOff x="1115616" y="4818037"/>
            <a:chExt cx="2736304" cy="1347267"/>
          </a:xfrm>
          <a:solidFill>
            <a:schemeClr val="bg1"/>
          </a:solidFill>
        </p:grpSpPr>
        <p:sp>
          <p:nvSpPr>
            <p:cNvPr id="40" name="Rectangle 7"/>
            <p:cNvSpPr>
              <a:spLocks noChangeArrowheads="1"/>
            </p:cNvSpPr>
            <p:nvPr/>
          </p:nvSpPr>
          <p:spPr bwMode="auto">
            <a:xfrm>
              <a:off x="1115616" y="4818037"/>
              <a:ext cx="2592288" cy="1347267"/>
            </a:xfrm>
            <a:prstGeom prst="rect">
              <a:avLst/>
            </a:prstGeom>
            <a:grpFill/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2195736" y="5106069"/>
              <a:ext cx="1656184" cy="83099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600" dirty="0">
                  <a:solidFill>
                    <a:schemeClr val="tx1"/>
                  </a:solidFill>
                  <a:latin typeface="+mn-lt"/>
                </a:rPr>
                <a:t>85 ISOTEC-Fachbetriebe vor Ort</a:t>
              </a:r>
            </a:p>
          </p:txBody>
        </p:sp>
        <p:pic>
          <p:nvPicPr>
            <p:cNvPr id="47" name="Picture 2" descr="I:\PARTNER\Böhmer\Internet\Bilder\Bilder Mai 2010\Gruppe Handwerker-3_s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754" y="4890045"/>
              <a:ext cx="1058713" cy="122413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</p:grpSp>
      <p:sp>
        <p:nvSpPr>
          <p:cNvPr id="10252" name="Rectangle 7"/>
          <p:cNvSpPr>
            <a:spLocks noChangeArrowheads="1"/>
          </p:cNvSpPr>
          <p:nvPr/>
        </p:nvSpPr>
        <p:spPr bwMode="auto">
          <a:xfrm>
            <a:off x="5219700" y="1328738"/>
            <a:ext cx="2592388" cy="13462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600"/>
          </a:p>
        </p:txBody>
      </p:sp>
      <p:sp>
        <p:nvSpPr>
          <p:cNvPr id="10253" name="Textfeld 45"/>
          <p:cNvSpPr txBox="1">
            <a:spLocks noChangeArrowheads="1"/>
          </p:cNvSpPr>
          <p:nvPr/>
        </p:nvSpPr>
        <p:spPr bwMode="auto">
          <a:xfrm>
            <a:off x="6157913" y="1616075"/>
            <a:ext cx="1727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sz="1600" dirty="0">
                <a:latin typeface="+mn-lt"/>
              </a:rPr>
              <a:t>Wissen-</a:t>
            </a:r>
            <a:r>
              <a:rPr lang="de-DE" altLang="de-DE" sz="1600" dirty="0" err="1">
                <a:latin typeface="+mn-lt"/>
              </a:rPr>
              <a:t>schaftliche</a:t>
            </a:r>
            <a:r>
              <a:rPr lang="de-DE" altLang="de-DE" sz="1600" dirty="0">
                <a:latin typeface="+mn-lt"/>
              </a:rPr>
              <a:t> Kooperationen</a:t>
            </a:r>
          </a:p>
        </p:txBody>
      </p:sp>
      <p:pic>
        <p:nvPicPr>
          <p:cNvPr id="21" name="Picture 18" descr="DHBV-Logo aktuel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4591050"/>
            <a:ext cx="481012" cy="4810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255" name="Grafik 23" descr="tu_logo_k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1689100"/>
            <a:ext cx="714375" cy="71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9" descr="din_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5064125"/>
            <a:ext cx="501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3" descr="WTA-OR-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87450" y="5453063"/>
            <a:ext cx="665163" cy="3397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0258" name="Textfeld 42"/>
          <p:cNvSpPr txBox="1">
            <a:spLocks noChangeArrowheads="1"/>
          </p:cNvSpPr>
          <p:nvPr/>
        </p:nvSpPr>
        <p:spPr bwMode="auto">
          <a:xfrm>
            <a:off x="1870075" y="5040313"/>
            <a:ext cx="1655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>
                <a:latin typeface="+mn-lt"/>
              </a:rPr>
              <a:t>Fachverbände</a:t>
            </a:r>
          </a:p>
        </p:txBody>
      </p:sp>
      <p:pic>
        <p:nvPicPr>
          <p:cNvPr id="10259" name="Picture 20" descr="gebäude_isotec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75" y="3271838"/>
            <a:ext cx="20891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0" name="Textfeld 38"/>
          <p:cNvSpPr txBox="1">
            <a:spLocks noChangeArrowheads="1"/>
          </p:cNvSpPr>
          <p:nvPr/>
        </p:nvSpPr>
        <p:spPr bwMode="auto">
          <a:xfrm>
            <a:off x="3419475" y="2913063"/>
            <a:ext cx="208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/>
              <a:t>ISOTEC-Systemzentrale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563563" y="2406650"/>
            <a:ext cx="7924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de-DE" altLang="de-DE" sz="40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BAUEN IST SEIT JEHER DER KAMPF GEGEN DAS WASSER!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500" b="1" dirty="0">
                <a:latin typeface="+mn-lt"/>
              </a:rPr>
              <a:t>Historische Bauwerke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2"/>
          </p:nvPr>
        </p:nvSpPr>
        <p:spPr>
          <a:xfrm>
            <a:off x="395536" y="836712"/>
            <a:ext cx="8352928" cy="648072"/>
          </a:xfrm>
        </p:spPr>
        <p:txBody>
          <a:bodyPr/>
          <a:lstStyle/>
          <a:p>
            <a:r>
              <a:rPr lang="de-DE" sz="2600" b="1" dirty="0">
                <a:latin typeface="+mn-lt"/>
              </a:rPr>
              <a:t>Im Zusammenspiel mit Wasser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6067" y="3845234"/>
            <a:ext cx="2253335" cy="2267017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3845234"/>
            <a:ext cx="2950057" cy="224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oeh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529" y="1574015"/>
            <a:ext cx="1695963" cy="227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SC00109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7904" y="1568914"/>
            <a:ext cx="2993927" cy="2096301"/>
          </a:xfrm>
          <a:noFill/>
        </p:spPr>
      </p:pic>
      <p:sp>
        <p:nvSpPr>
          <p:cNvPr id="10" name="Ellipse 9"/>
          <p:cNvSpPr/>
          <p:nvPr/>
        </p:nvSpPr>
        <p:spPr>
          <a:xfrm>
            <a:off x="341750" y="1370914"/>
            <a:ext cx="396000" cy="396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1</a:t>
            </a:r>
            <a:endParaRPr lang="en-GB" sz="1400" dirty="0"/>
          </a:p>
        </p:txBody>
      </p:sp>
      <p:sp>
        <p:nvSpPr>
          <p:cNvPr id="11" name="Ellipse 10"/>
          <p:cNvSpPr/>
          <p:nvPr/>
        </p:nvSpPr>
        <p:spPr>
          <a:xfrm>
            <a:off x="5814160" y="3675170"/>
            <a:ext cx="396000" cy="396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4</a:t>
            </a:r>
            <a:endParaRPr lang="en-GB" sz="1400" dirty="0"/>
          </a:p>
        </p:txBody>
      </p:sp>
      <p:sp>
        <p:nvSpPr>
          <p:cNvPr id="12" name="Ellipse 11"/>
          <p:cNvSpPr/>
          <p:nvPr/>
        </p:nvSpPr>
        <p:spPr>
          <a:xfrm>
            <a:off x="3532734" y="1370914"/>
            <a:ext cx="396000" cy="396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3</a:t>
            </a:r>
            <a:endParaRPr lang="en-GB" sz="1400" dirty="0"/>
          </a:p>
        </p:txBody>
      </p:sp>
      <p:sp>
        <p:nvSpPr>
          <p:cNvPr id="13" name="Ellipse 12"/>
          <p:cNvSpPr/>
          <p:nvPr/>
        </p:nvSpPr>
        <p:spPr>
          <a:xfrm>
            <a:off x="2197492" y="3665215"/>
            <a:ext cx="396000" cy="396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920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935038"/>
            <a:ext cx="4919663" cy="5303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46750" y="2106613"/>
            <a:ext cx="2590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006B7B"/>
                </a:solidFill>
                <a:latin typeface="Arial" pitchFamily="34" charset="0"/>
              </a:defRPr>
            </a:lvl1pPr>
            <a:lvl2pPr marL="742950" indent="-285750" eaLnBrk="0" hangingPunct="0">
              <a:defRPr sz="2600" b="1">
                <a:solidFill>
                  <a:srgbClr val="006B7B"/>
                </a:solidFill>
                <a:latin typeface="Arial" pitchFamily="34" charset="0"/>
              </a:defRPr>
            </a:lvl2pPr>
            <a:lvl3pPr marL="1143000" indent="-228600" eaLnBrk="0" hangingPunct="0">
              <a:defRPr sz="2600" b="1">
                <a:solidFill>
                  <a:srgbClr val="006B7B"/>
                </a:solidFill>
                <a:latin typeface="Arial" pitchFamily="34" charset="0"/>
              </a:defRPr>
            </a:lvl3pPr>
            <a:lvl4pPr marL="1600200" indent="-228600" eaLnBrk="0" hangingPunct="0">
              <a:defRPr sz="2600" b="1">
                <a:solidFill>
                  <a:srgbClr val="006B7B"/>
                </a:solidFill>
                <a:latin typeface="Arial" pitchFamily="34" charset="0"/>
              </a:defRPr>
            </a:lvl4pPr>
            <a:lvl5pPr marL="2057400" indent="-228600" eaLnBrk="0" hangingPunct="0">
              <a:defRPr sz="2600" b="1">
                <a:solidFill>
                  <a:srgbClr val="006B7B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B7B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B7B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B7B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B7B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de-DE" sz="2000">
                <a:solidFill>
                  <a:srgbClr val="564A44"/>
                </a:solidFill>
                <a:latin typeface="Century Gothic" pitchFamily="34" charset="0"/>
              </a:rPr>
              <a:t>Neubaufeuchte</a:t>
            </a:r>
          </a:p>
          <a:p>
            <a:pPr>
              <a:spcBef>
                <a:spcPct val="50000"/>
              </a:spcBef>
            </a:pPr>
            <a:endParaRPr lang="en-US" altLang="de-DE" sz="1600" b="0">
              <a:solidFill>
                <a:schemeClr val="tx1"/>
              </a:solidFill>
            </a:endParaRPr>
          </a:p>
        </p:txBody>
      </p:sp>
      <p:pic>
        <p:nvPicPr>
          <p:cNvPr id="8" name="Picture 5" descr="neubau%20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4838" y="2652713"/>
            <a:ext cx="2913062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2263" y="244475"/>
            <a:ext cx="8513762" cy="692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indent="0">
              <a:spcBef>
                <a:spcPts val="0"/>
              </a:spcBef>
              <a:buFont typeface="Arial" panose="020B0604020202020204" pitchFamily="34" charset="0"/>
              <a:buNone/>
              <a:defRPr sz="3500" b="1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r>
              <a:rPr lang="de-DE" altLang="de-DE" dirty="0" smtClean="0">
                <a:latin typeface="+mn-lt"/>
              </a:rPr>
              <a:t>Arten </a:t>
            </a:r>
            <a:r>
              <a:rPr lang="de-DE" altLang="de-DE" dirty="0">
                <a:latin typeface="+mn-lt"/>
              </a:rPr>
              <a:t>der Feuchtezufuhr </a:t>
            </a:r>
            <a:br>
              <a:rPr lang="de-DE" altLang="de-DE" dirty="0">
                <a:latin typeface="+mn-lt"/>
              </a:rPr>
            </a:br>
            <a:endParaRPr lang="de-DE" altLang="de-DE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 txBox="1">
            <a:spLocks/>
          </p:cNvSpPr>
          <p:nvPr/>
        </p:nvSpPr>
        <p:spPr>
          <a:xfrm>
            <a:off x="395536" y="212862"/>
            <a:ext cx="8352928" cy="12008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 err="1"/>
              <a:t>Wassereindringung</a:t>
            </a:r>
            <a:r>
              <a:rPr lang="de-DE" dirty="0"/>
              <a:t> an Fassaden durch Schlagregen</a:t>
            </a:r>
          </a:p>
        </p:txBody>
      </p:sp>
      <p:sp>
        <p:nvSpPr>
          <p:cNvPr id="10" name="Text Box 77"/>
          <p:cNvSpPr txBox="1">
            <a:spLocks noChangeArrowheads="1"/>
          </p:cNvSpPr>
          <p:nvPr/>
        </p:nvSpPr>
        <p:spPr bwMode="auto">
          <a:xfrm>
            <a:off x="1022040" y="3417094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000" dirty="0">
                <a:latin typeface="+mn-lt"/>
              </a:rPr>
              <a:t>Wind</a:t>
            </a:r>
          </a:p>
        </p:txBody>
      </p:sp>
      <p:sp>
        <p:nvSpPr>
          <p:cNvPr id="11" name="AutoShape 80"/>
          <p:cNvSpPr>
            <a:spLocks noChangeArrowheads="1"/>
          </p:cNvSpPr>
          <p:nvPr/>
        </p:nvSpPr>
        <p:spPr bwMode="auto">
          <a:xfrm>
            <a:off x="1784040" y="1816894"/>
            <a:ext cx="457200" cy="1600200"/>
          </a:xfrm>
          <a:prstGeom prst="downArrow">
            <a:avLst>
              <a:gd name="adj1" fmla="val 50000"/>
              <a:gd name="adj2" fmla="val 87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latin typeface="Times New Roman" charset="0"/>
            </a:endParaRPr>
          </a:p>
        </p:txBody>
      </p:sp>
      <p:sp>
        <p:nvSpPr>
          <p:cNvPr id="12" name="Text Box 85"/>
          <p:cNvSpPr txBox="1">
            <a:spLocks noChangeArrowheads="1"/>
          </p:cNvSpPr>
          <p:nvPr/>
        </p:nvSpPr>
        <p:spPr bwMode="auto">
          <a:xfrm rot="2692038">
            <a:off x="1860240" y="3950494"/>
            <a:ext cx="1238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000" dirty="0">
                <a:latin typeface="+mn-lt"/>
              </a:rPr>
              <a:t>Schlagregen</a:t>
            </a:r>
          </a:p>
        </p:txBody>
      </p:sp>
      <p:sp>
        <p:nvSpPr>
          <p:cNvPr id="13" name="Text Box 86"/>
          <p:cNvSpPr txBox="1">
            <a:spLocks noChangeArrowheads="1"/>
          </p:cNvSpPr>
          <p:nvPr/>
        </p:nvSpPr>
        <p:spPr bwMode="auto">
          <a:xfrm>
            <a:off x="561952" y="5394968"/>
            <a:ext cx="7559675" cy="64633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 marL="0" lvl="5">
              <a:lnSpc>
                <a:spcPct val="110000"/>
              </a:lnSpc>
              <a:defRPr sz="1200"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altLang="de-DE" sz="2000" dirty="0"/>
              <a:t>„Schlagregen“ ist durch Wind aus der senkrechten Fallrichtung abgelenkter Regen.</a:t>
            </a:r>
          </a:p>
        </p:txBody>
      </p:sp>
      <p:pic>
        <p:nvPicPr>
          <p:cNvPr id="14" name="Picture 87" descr="Schlagreg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106" y="1576388"/>
            <a:ext cx="2992438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8"/>
          <p:cNvSpPr txBox="1">
            <a:spLocks noChangeArrowheads="1"/>
          </p:cNvSpPr>
          <p:nvPr/>
        </p:nvSpPr>
        <p:spPr bwMode="auto">
          <a:xfrm>
            <a:off x="3608481" y="4784536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0" dirty="0">
                <a:latin typeface="+mn-lt"/>
              </a:rPr>
              <a:t>außen</a:t>
            </a:r>
          </a:p>
        </p:txBody>
      </p:sp>
      <p:sp>
        <p:nvSpPr>
          <p:cNvPr id="16" name="Text Box 89"/>
          <p:cNvSpPr txBox="1">
            <a:spLocks noChangeArrowheads="1"/>
          </p:cNvSpPr>
          <p:nvPr/>
        </p:nvSpPr>
        <p:spPr bwMode="auto">
          <a:xfrm>
            <a:off x="7740352" y="4730059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0" dirty="0">
                <a:latin typeface="+mn-lt"/>
              </a:rPr>
              <a:t>innen</a:t>
            </a:r>
          </a:p>
        </p:txBody>
      </p:sp>
      <p:sp>
        <p:nvSpPr>
          <p:cNvPr id="17" name="AutoShape 76"/>
          <p:cNvSpPr>
            <a:spLocks noChangeArrowheads="1"/>
          </p:cNvSpPr>
          <p:nvPr/>
        </p:nvSpPr>
        <p:spPr bwMode="auto">
          <a:xfrm>
            <a:off x="793440" y="3340894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latin typeface="Times New Roman" charset="0"/>
            </a:endParaRPr>
          </a:p>
        </p:txBody>
      </p:sp>
      <p:sp>
        <p:nvSpPr>
          <p:cNvPr id="18" name="AutoShape 84"/>
          <p:cNvSpPr>
            <a:spLocks noChangeArrowheads="1"/>
          </p:cNvSpPr>
          <p:nvPr/>
        </p:nvSpPr>
        <p:spPr bwMode="auto">
          <a:xfrm rot="2698220">
            <a:off x="1710165" y="3847306"/>
            <a:ext cx="1425575" cy="381000"/>
          </a:xfrm>
          <a:prstGeom prst="rightArrow">
            <a:avLst>
              <a:gd name="adj1" fmla="val 50000"/>
              <a:gd name="adj2" fmla="val 9354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 b="0">
              <a:latin typeface="Times New Roman" charset="0"/>
            </a:endParaRPr>
          </a:p>
        </p:txBody>
      </p:sp>
      <p:sp>
        <p:nvSpPr>
          <p:cNvPr id="19" name="Text Box 81"/>
          <p:cNvSpPr txBox="1">
            <a:spLocks noChangeArrowheads="1"/>
          </p:cNvSpPr>
          <p:nvPr/>
        </p:nvSpPr>
        <p:spPr bwMode="auto">
          <a:xfrm rot="5352453">
            <a:off x="1569728" y="245030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000" dirty="0">
                <a:latin typeface="+mn-lt"/>
              </a:rPr>
              <a:t>Regen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werPoint Master iSOTEC">
  <a:themeElements>
    <a:clrScheme name="iSOTEC">
      <a:dk1>
        <a:srgbClr val="564A44"/>
      </a:dk1>
      <a:lt1>
        <a:sysClr val="window" lastClr="FFFFFF"/>
      </a:lt1>
      <a:dk2>
        <a:srgbClr val="E29100"/>
      </a:dk2>
      <a:lt2>
        <a:srgbClr val="EFC261"/>
      </a:lt2>
      <a:accent1>
        <a:srgbClr val="D51317"/>
      </a:accent1>
      <a:accent2>
        <a:srgbClr val="631317"/>
      </a:accent2>
      <a:accent3>
        <a:srgbClr val="C4BFBE"/>
      </a:accent3>
      <a:accent4>
        <a:srgbClr val="8F8784"/>
      </a:accent4>
      <a:accent5>
        <a:srgbClr val="BEEAFF"/>
      </a:accent5>
      <a:accent6>
        <a:srgbClr val="63C3ED"/>
      </a:accent6>
      <a:hlink>
        <a:srgbClr val="D51317"/>
      </a:hlink>
      <a:folHlink>
        <a:srgbClr val="937C78"/>
      </a:folHlink>
    </a:clrScheme>
    <a:fontScheme name="iSOTE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B5508E66-A5EB-4DC7-BD56-08C06405888D}" vid="{E3EF1BA7-EAB9-48CD-81A3-8CCA1F3C7B8B}"/>
    </a:ext>
  </a:extLst>
</a:theme>
</file>

<file path=ppt/theme/theme2.xml><?xml version="1.0" encoding="utf-8"?>
<a:theme xmlns:a="http://schemas.openxmlformats.org/drawingml/2006/main" name="1_PowerPoint Master iSOTEC">
  <a:themeElements>
    <a:clrScheme name="iSOTEC">
      <a:dk1>
        <a:srgbClr val="564A44"/>
      </a:dk1>
      <a:lt1>
        <a:sysClr val="window" lastClr="FFFFFF"/>
      </a:lt1>
      <a:dk2>
        <a:srgbClr val="E29100"/>
      </a:dk2>
      <a:lt2>
        <a:srgbClr val="EFC261"/>
      </a:lt2>
      <a:accent1>
        <a:srgbClr val="D51317"/>
      </a:accent1>
      <a:accent2>
        <a:srgbClr val="631317"/>
      </a:accent2>
      <a:accent3>
        <a:srgbClr val="C4BFBE"/>
      </a:accent3>
      <a:accent4>
        <a:srgbClr val="8F8784"/>
      </a:accent4>
      <a:accent5>
        <a:srgbClr val="BEEAFF"/>
      </a:accent5>
      <a:accent6>
        <a:srgbClr val="63C3ED"/>
      </a:accent6>
      <a:hlink>
        <a:srgbClr val="D51317"/>
      </a:hlink>
      <a:folHlink>
        <a:srgbClr val="937C78"/>
      </a:folHlink>
    </a:clrScheme>
    <a:fontScheme name="iSOTE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iSOTEC_02c.potx" id="{B89AF936-2C55-4C62-87FE-297F6D91578A}" vid="{A71D932E-627A-4B92-B29E-7CBDC0171917}"/>
    </a:ext>
  </a:ext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976</Words>
  <Application>Microsoft Office PowerPoint</Application>
  <PresentationFormat>Bildschirmpräsentation (4:3)</PresentationFormat>
  <Paragraphs>259</Paragraphs>
  <Slides>45</Slides>
  <Notes>10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45</vt:i4>
      </vt:variant>
    </vt:vector>
  </HeadingPairs>
  <TitlesOfParts>
    <vt:vector size="52" baseType="lpstr">
      <vt:lpstr>Arial</vt:lpstr>
      <vt:lpstr>Century Gothic</vt:lpstr>
      <vt:lpstr>CenturyGothic-Bold</vt:lpstr>
      <vt:lpstr>Times New Roman</vt:lpstr>
      <vt:lpstr>Wingdings</vt:lpstr>
      <vt:lpstr>PowerPoint Master iSOTEC</vt:lpstr>
      <vt:lpstr>1_PowerPoint Master iSOTEC</vt:lpstr>
      <vt:lpstr>ISOTEC-Fachbetrieb</vt:lpstr>
      <vt:lpstr>Inhalt</vt:lpstr>
      <vt:lpstr>PowerPoint-Präsentation</vt:lpstr>
      <vt:lpstr>PowerPoint-Präsentation</vt:lpstr>
      <vt:lpstr>PowerPoint-Präsentation</vt:lpstr>
      <vt:lpstr>PowerPoint-Präsentation</vt:lpstr>
      <vt:lpstr>Historische Bauwerke</vt:lpstr>
      <vt:lpstr>PowerPoint-Präsentation</vt:lpstr>
      <vt:lpstr>PowerPoint-Präsentation</vt:lpstr>
      <vt:lpstr>PowerPoint-Präsentation</vt:lpstr>
      <vt:lpstr>Aufsteigende Feuchte</vt:lpstr>
      <vt:lpstr>Hangwasser</vt:lpstr>
      <vt:lpstr>PowerPoint-Präsentation</vt:lpstr>
      <vt:lpstr>PowerPoint-Präsentation</vt:lpstr>
      <vt:lpstr>Kondensation durch Temperaturunterschiede</vt:lpstr>
      <vt:lpstr>PowerPoint-Präsentation</vt:lpstr>
      <vt:lpstr>PowerPoint-Präsentation</vt:lpstr>
      <vt:lpstr>ISOTEC-Horizontalsperre</vt:lpstr>
      <vt:lpstr>ISOTEC-Horizontalsperre</vt:lpstr>
      <vt:lpstr>ISOTEC-Horizontalsperre</vt:lpstr>
      <vt:lpstr>ISOTEC-Horizontalsperre</vt:lpstr>
      <vt:lpstr>ISOTEC-Außenabdichtung</vt:lpstr>
      <vt:lpstr>ISOTEC-Außenabdichtung</vt:lpstr>
      <vt:lpstr>ISOTEC-Außenabdichtung</vt:lpstr>
      <vt:lpstr>ISOTEC-Außenabdichtung</vt:lpstr>
      <vt:lpstr>ISOTEC-Außenabdichtung</vt:lpstr>
      <vt:lpstr>ISOTEC-Innenabdichtung</vt:lpstr>
      <vt:lpstr>ISOTEC-Innenabdichtung</vt:lpstr>
      <vt:lpstr>ISOTEC-Innenabdichtung</vt:lpstr>
      <vt:lpstr>ISOTEC-Innenabdichtung</vt:lpstr>
      <vt:lpstr>ISOTEC-Sanierputz</vt:lpstr>
      <vt:lpstr>ISOTEC-Sanierputz</vt:lpstr>
      <vt:lpstr>ISOTEC-Sanierputz</vt:lpstr>
      <vt:lpstr>ISOTEC-Sanierputz</vt:lpstr>
      <vt:lpstr>ISOTEC-Rissverpressung</vt:lpstr>
      <vt:lpstr>ISOTEC-Rissverpressung</vt:lpstr>
      <vt:lpstr>ISOTEC-Rissverpressung</vt:lpstr>
      <vt:lpstr>ISOTEC-Klimaplatte</vt:lpstr>
      <vt:lpstr>ISOTEC-Klimaplatte</vt:lpstr>
      <vt:lpstr>ISOTEC-Klimaplatte</vt:lpstr>
      <vt:lpstr>ISOTEC-Schimmelpilzschadenbeseitigung</vt:lpstr>
      <vt:lpstr>ISOTEC-Schimmelpilzschadenbeseitigung</vt:lpstr>
      <vt:lpstr>ISOTEC-Schimmelpilzschadenbeseitigung</vt:lpstr>
      <vt:lpstr>ISOTEC-Schimmelpilzschadenbeseitigung</vt:lpstr>
      <vt:lpstr>Vielen Dank für Ihre Aufmerksamkeit!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Thomas Molitor</dc:creator>
  <cp:lastModifiedBy>Heike Häusler</cp:lastModifiedBy>
  <cp:revision>88</cp:revision>
  <cp:lastPrinted>2017-01-20T10:12:15Z</cp:lastPrinted>
  <dcterms:created xsi:type="dcterms:W3CDTF">2010-06-02T09:05:14Z</dcterms:created>
  <dcterms:modified xsi:type="dcterms:W3CDTF">2017-01-20T10:16:49Z</dcterms:modified>
</cp:coreProperties>
</file>